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2"/>
  </p:sldMasterIdLst>
  <p:notesMasterIdLst>
    <p:notesMasterId r:id="rId15"/>
  </p:notesMasterIdLst>
  <p:sldIdLst>
    <p:sldId id="256" r:id="rId3"/>
    <p:sldId id="260" r:id="rId4"/>
    <p:sldId id="257" r:id="rId5"/>
    <p:sldId id="288" r:id="rId6"/>
    <p:sldId id="263" r:id="rId7"/>
    <p:sldId id="264" r:id="rId8"/>
    <p:sldId id="269" r:id="rId9"/>
    <p:sldId id="270" r:id="rId10"/>
    <p:sldId id="271" r:id="rId11"/>
    <p:sldId id="272" r:id="rId12"/>
    <p:sldId id="273" r:id="rId13"/>
    <p:sldId id="274" r:id="rId14"/>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2438339" rtl="0" fontAlgn="auto" latinLnBrk="0" hangingPunct="0">
      <a:lnSpc>
        <a:spcPct val="100000"/>
      </a:lnSpc>
      <a:spcBef>
        <a:spcPts val="0"/>
      </a:spcBef>
      <a:spcAft>
        <a:spcPts val="0"/>
      </a:spcAft>
      <a:buClrTx/>
      <a:buSzTx/>
      <a:buFontTx/>
      <a:buNone/>
      <a:tabLst/>
      <a:defRPr kumimoji="0" sz="10000" b="1" i="0" u="none" strike="noStrike" cap="none" spc="0" normalizeH="0" baseline="0">
        <a:ln>
          <a:noFill/>
        </a:ln>
        <a:solidFill>
          <a:srgbClr val="1F4B4B"/>
        </a:solidFill>
        <a:effectLst/>
        <a:uFillTx/>
        <a:latin typeface="Calibri"/>
        <a:ea typeface="Calibri"/>
        <a:cs typeface="Calibri"/>
        <a:sym typeface="Calibri"/>
      </a:defRPr>
    </a:lvl1pPr>
    <a:lvl2pPr marL="0" marR="0" indent="457200" algn="l" defTabSz="2438339" rtl="0" fontAlgn="auto" latinLnBrk="0" hangingPunct="0">
      <a:lnSpc>
        <a:spcPct val="100000"/>
      </a:lnSpc>
      <a:spcBef>
        <a:spcPts val="0"/>
      </a:spcBef>
      <a:spcAft>
        <a:spcPts val="0"/>
      </a:spcAft>
      <a:buClrTx/>
      <a:buSzTx/>
      <a:buFontTx/>
      <a:buNone/>
      <a:tabLst/>
      <a:defRPr kumimoji="0" sz="10000" b="1" i="0" u="none" strike="noStrike" cap="none" spc="0" normalizeH="0" baseline="0">
        <a:ln>
          <a:noFill/>
        </a:ln>
        <a:solidFill>
          <a:srgbClr val="1F4B4B"/>
        </a:solidFill>
        <a:effectLst/>
        <a:uFillTx/>
        <a:latin typeface="Calibri"/>
        <a:ea typeface="Calibri"/>
        <a:cs typeface="Calibri"/>
        <a:sym typeface="Calibri"/>
      </a:defRPr>
    </a:lvl2pPr>
    <a:lvl3pPr marL="0" marR="0" indent="914400" algn="l" defTabSz="2438339" rtl="0" fontAlgn="auto" latinLnBrk="0" hangingPunct="0">
      <a:lnSpc>
        <a:spcPct val="100000"/>
      </a:lnSpc>
      <a:spcBef>
        <a:spcPts val="0"/>
      </a:spcBef>
      <a:spcAft>
        <a:spcPts val="0"/>
      </a:spcAft>
      <a:buClrTx/>
      <a:buSzTx/>
      <a:buFontTx/>
      <a:buNone/>
      <a:tabLst/>
      <a:defRPr kumimoji="0" sz="10000" b="1" i="0" u="none" strike="noStrike" cap="none" spc="0" normalizeH="0" baseline="0">
        <a:ln>
          <a:noFill/>
        </a:ln>
        <a:solidFill>
          <a:srgbClr val="1F4B4B"/>
        </a:solidFill>
        <a:effectLst/>
        <a:uFillTx/>
        <a:latin typeface="Calibri"/>
        <a:ea typeface="Calibri"/>
        <a:cs typeface="Calibri"/>
        <a:sym typeface="Calibri"/>
      </a:defRPr>
    </a:lvl3pPr>
    <a:lvl4pPr marL="0" marR="0" indent="1371600" algn="l" defTabSz="2438339" rtl="0" fontAlgn="auto" latinLnBrk="0" hangingPunct="0">
      <a:lnSpc>
        <a:spcPct val="100000"/>
      </a:lnSpc>
      <a:spcBef>
        <a:spcPts val="0"/>
      </a:spcBef>
      <a:spcAft>
        <a:spcPts val="0"/>
      </a:spcAft>
      <a:buClrTx/>
      <a:buSzTx/>
      <a:buFontTx/>
      <a:buNone/>
      <a:tabLst/>
      <a:defRPr kumimoji="0" sz="10000" b="1" i="0" u="none" strike="noStrike" cap="none" spc="0" normalizeH="0" baseline="0">
        <a:ln>
          <a:noFill/>
        </a:ln>
        <a:solidFill>
          <a:srgbClr val="1F4B4B"/>
        </a:solidFill>
        <a:effectLst/>
        <a:uFillTx/>
        <a:latin typeface="Calibri"/>
        <a:ea typeface="Calibri"/>
        <a:cs typeface="Calibri"/>
        <a:sym typeface="Calibri"/>
      </a:defRPr>
    </a:lvl4pPr>
    <a:lvl5pPr marL="0" marR="0" indent="1828800" algn="l" defTabSz="2438339" rtl="0" fontAlgn="auto" latinLnBrk="0" hangingPunct="0">
      <a:lnSpc>
        <a:spcPct val="100000"/>
      </a:lnSpc>
      <a:spcBef>
        <a:spcPts val="0"/>
      </a:spcBef>
      <a:spcAft>
        <a:spcPts val="0"/>
      </a:spcAft>
      <a:buClrTx/>
      <a:buSzTx/>
      <a:buFontTx/>
      <a:buNone/>
      <a:tabLst/>
      <a:defRPr kumimoji="0" sz="10000" b="1" i="0" u="none" strike="noStrike" cap="none" spc="0" normalizeH="0" baseline="0">
        <a:ln>
          <a:noFill/>
        </a:ln>
        <a:solidFill>
          <a:srgbClr val="1F4B4B"/>
        </a:solidFill>
        <a:effectLst/>
        <a:uFillTx/>
        <a:latin typeface="Calibri"/>
        <a:ea typeface="Calibri"/>
        <a:cs typeface="Calibri"/>
        <a:sym typeface="Calibri"/>
      </a:defRPr>
    </a:lvl5pPr>
    <a:lvl6pPr marL="0" marR="0" indent="2286000" algn="l" defTabSz="2438339" rtl="0" fontAlgn="auto" latinLnBrk="0" hangingPunct="0">
      <a:lnSpc>
        <a:spcPct val="100000"/>
      </a:lnSpc>
      <a:spcBef>
        <a:spcPts val="0"/>
      </a:spcBef>
      <a:spcAft>
        <a:spcPts val="0"/>
      </a:spcAft>
      <a:buClrTx/>
      <a:buSzTx/>
      <a:buFontTx/>
      <a:buNone/>
      <a:tabLst/>
      <a:defRPr kumimoji="0" sz="10000" b="1" i="0" u="none" strike="noStrike" cap="none" spc="0" normalizeH="0" baseline="0">
        <a:ln>
          <a:noFill/>
        </a:ln>
        <a:solidFill>
          <a:srgbClr val="1F4B4B"/>
        </a:solidFill>
        <a:effectLst/>
        <a:uFillTx/>
        <a:latin typeface="Calibri"/>
        <a:ea typeface="Calibri"/>
        <a:cs typeface="Calibri"/>
        <a:sym typeface="Calibri"/>
      </a:defRPr>
    </a:lvl6pPr>
    <a:lvl7pPr marL="0" marR="0" indent="2743200" algn="l" defTabSz="2438339" rtl="0" fontAlgn="auto" latinLnBrk="0" hangingPunct="0">
      <a:lnSpc>
        <a:spcPct val="100000"/>
      </a:lnSpc>
      <a:spcBef>
        <a:spcPts val="0"/>
      </a:spcBef>
      <a:spcAft>
        <a:spcPts val="0"/>
      </a:spcAft>
      <a:buClrTx/>
      <a:buSzTx/>
      <a:buFontTx/>
      <a:buNone/>
      <a:tabLst/>
      <a:defRPr kumimoji="0" sz="10000" b="1" i="0" u="none" strike="noStrike" cap="none" spc="0" normalizeH="0" baseline="0">
        <a:ln>
          <a:noFill/>
        </a:ln>
        <a:solidFill>
          <a:srgbClr val="1F4B4B"/>
        </a:solidFill>
        <a:effectLst/>
        <a:uFillTx/>
        <a:latin typeface="Calibri"/>
        <a:ea typeface="Calibri"/>
        <a:cs typeface="Calibri"/>
        <a:sym typeface="Calibri"/>
      </a:defRPr>
    </a:lvl7pPr>
    <a:lvl8pPr marL="0" marR="0" indent="3200400" algn="l" defTabSz="2438339" rtl="0" fontAlgn="auto" latinLnBrk="0" hangingPunct="0">
      <a:lnSpc>
        <a:spcPct val="100000"/>
      </a:lnSpc>
      <a:spcBef>
        <a:spcPts val="0"/>
      </a:spcBef>
      <a:spcAft>
        <a:spcPts val="0"/>
      </a:spcAft>
      <a:buClrTx/>
      <a:buSzTx/>
      <a:buFontTx/>
      <a:buNone/>
      <a:tabLst/>
      <a:defRPr kumimoji="0" sz="10000" b="1" i="0" u="none" strike="noStrike" cap="none" spc="0" normalizeH="0" baseline="0">
        <a:ln>
          <a:noFill/>
        </a:ln>
        <a:solidFill>
          <a:srgbClr val="1F4B4B"/>
        </a:solidFill>
        <a:effectLst/>
        <a:uFillTx/>
        <a:latin typeface="Calibri"/>
        <a:ea typeface="Calibri"/>
        <a:cs typeface="Calibri"/>
        <a:sym typeface="Calibri"/>
      </a:defRPr>
    </a:lvl8pPr>
    <a:lvl9pPr marL="0" marR="0" indent="3657600" algn="l" defTabSz="2438339" rtl="0" fontAlgn="auto" latinLnBrk="0" hangingPunct="0">
      <a:lnSpc>
        <a:spcPct val="100000"/>
      </a:lnSpc>
      <a:spcBef>
        <a:spcPts val="0"/>
      </a:spcBef>
      <a:spcAft>
        <a:spcPts val="0"/>
      </a:spcAft>
      <a:buClrTx/>
      <a:buSzTx/>
      <a:buFontTx/>
      <a:buNone/>
      <a:tabLst/>
      <a:defRPr kumimoji="0" sz="10000" b="1" i="0" u="none" strike="noStrike" cap="none" spc="0" normalizeH="0" baseline="0">
        <a:ln>
          <a:noFill/>
        </a:ln>
        <a:solidFill>
          <a:srgbClr val="1F4B4B"/>
        </a:solidFill>
        <a:effectLst/>
        <a:uFillTx/>
        <a:latin typeface="Calibri"/>
        <a:ea typeface="Calibri"/>
        <a:cs typeface="Calibri"/>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4B4B"/>
    <a:srgbClr val="FFFFFF"/>
    <a:srgbClr val="000000"/>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54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536773"/>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536773"/>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254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25400" cap="flat">
              <a:solidFill>
                <a:srgbClr val="CB297B"/>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6131" autoAdjust="0"/>
  </p:normalViewPr>
  <p:slideViewPr>
    <p:cSldViewPr snapToGrid="0">
      <p:cViewPr varScale="1">
        <p:scale>
          <a:sx n="42" d="100"/>
          <a:sy n="42" d="100"/>
        </p:scale>
        <p:origin x="1596" y="84"/>
      </p:cViewPr>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6.xml" Id="rId8" /><Relationship Type="http://schemas.openxmlformats.org/officeDocument/2006/relationships/slide" Target="slides/slide11.xml" Id="rId13" /><Relationship Type="http://schemas.openxmlformats.org/officeDocument/2006/relationships/theme" Target="theme/theme1.xml" Id="rId18" /><Relationship Type="http://schemas.openxmlformats.org/officeDocument/2006/relationships/slide" Target="slides/slide1.xml" Id="rId3" /><Relationship Type="http://schemas.openxmlformats.org/officeDocument/2006/relationships/slide" Target="slides/slide5.xml" Id="rId7" /><Relationship Type="http://schemas.openxmlformats.org/officeDocument/2006/relationships/slide" Target="slides/slide10.xml" Id="rId12" /><Relationship Type="http://schemas.openxmlformats.org/officeDocument/2006/relationships/viewProps" Target="viewProps.xml" Id="rId17" /><Relationship Type="http://schemas.openxmlformats.org/officeDocument/2006/relationships/slideMaster" Target="slideMasters/slideMaster1.xml" Id="rId2" /><Relationship Type="http://schemas.openxmlformats.org/officeDocument/2006/relationships/presProps" Target="presProps.xml" Id="rId16" /><Relationship Type="http://schemas.openxmlformats.org/officeDocument/2006/relationships/slide" Target="slides/slide4.xml" Id="rId6" /><Relationship Type="http://schemas.openxmlformats.org/officeDocument/2006/relationships/slide" Target="slides/slide9.xml" Id="rId11" /><Relationship Type="http://schemas.openxmlformats.org/officeDocument/2006/relationships/slide" Target="slides/slide3.xml" Id="rId5" /><Relationship Type="http://schemas.openxmlformats.org/officeDocument/2006/relationships/notesMaster" Target="notesMasters/notesMaster1.xml" Id="rId15" /><Relationship Type="http://schemas.openxmlformats.org/officeDocument/2006/relationships/slide" Target="slides/slide8.xml" Id="rId10" /><Relationship Type="http://schemas.openxmlformats.org/officeDocument/2006/relationships/tableStyles" Target="tableStyles.xml" Id="rId19" /><Relationship Type="http://schemas.openxmlformats.org/officeDocument/2006/relationships/slide" Target="slides/slide2.xml" Id="rId4" /><Relationship Type="http://schemas.openxmlformats.org/officeDocument/2006/relationships/slide" Target="slides/slide7.xml" Id="rId9" /><Relationship Type="http://schemas.openxmlformats.org/officeDocument/2006/relationships/slide" Target="slides/slide12.xml" Id="rId14" /><Relationship Type="http://schemas.openxmlformats.org/officeDocument/2006/relationships/customXml" Target="/customXml/item2.xml" Id="Rc96fb07562d94e1f"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1" name="Shape 51"/>
          <p:cNvSpPr>
            <a:spLocks noGrp="1" noRot="1" noChangeAspect="1"/>
          </p:cNvSpPr>
          <p:nvPr>
            <p:ph type="sldImg"/>
          </p:nvPr>
        </p:nvSpPr>
        <p:spPr>
          <a:xfrm>
            <a:off x="1143000" y="685800"/>
            <a:ext cx="4572000" cy="3429000"/>
          </a:xfrm>
          <a:prstGeom prst="rect">
            <a:avLst/>
          </a:prstGeom>
        </p:spPr>
        <p:txBody>
          <a:bodyPr/>
          <a:lstStyle/>
          <a:p>
            <a:endParaRPr/>
          </a:p>
        </p:txBody>
      </p:sp>
      <p:sp>
        <p:nvSpPr>
          <p:cNvPr id="52" name="Shape 5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a:t>https://youtu.be/wYvU5t9vopI</a:t>
            </a:r>
            <a:endParaRPr lang="en-GB" dirty="0"/>
          </a:p>
        </p:txBody>
      </p:sp>
      <p:sp>
        <p:nvSpPr>
          <p:cNvPr id="4" name="Slide Number Placeholder 3"/>
          <p:cNvSpPr>
            <a:spLocks noGrp="1"/>
          </p:cNvSpPr>
          <p:nvPr>
            <p:ph type="sldNum" sz="quarter" idx="5"/>
          </p:nvPr>
        </p:nvSpPr>
        <p:spPr/>
        <p:txBody>
          <a:bodyPr/>
          <a:lstStyle/>
          <a:p>
            <a:fld id="{8BC4012B-DAAA-434C-B401-78D7B9033D20}" type="slidenum">
              <a:rPr lang="en-GB" smtClean="0"/>
              <a:t>2</a:t>
            </a:fld>
            <a:endParaRPr lang="en-GB"/>
          </a:p>
        </p:txBody>
      </p:sp>
    </p:spTree>
    <p:extLst>
      <p:ext uri="{BB962C8B-B14F-4D97-AF65-F5344CB8AC3E}">
        <p14:creationId xmlns:p14="http://schemas.microsoft.com/office/powerpoint/2010/main" val="26044002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457200" eaLnBrk="1" fontAlgn="auto" latinLnBrk="0" hangingPunct="1">
              <a:lnSpc>
                <a:spcPct val="117999"/>
              </a:lnSpc>
              <a:spcBef>
                <a:spcPts val="0"/>
              </a:spcBef>
              <a:spcAft>
                <a:spcPts val="0"/>
              </a:spcAft>
              <a:buClrTx/>
              <a:buSzTx/>
              <a:buFontTx/>
              <a:buNone/>
              <a:tabLst/>
              <a:defRPr/>
            </a:pPr>
            <a:r>
              <a:rPr lang="en-GB" sz="2400" b="0" i="0" dirty="0">
                <a:solidFill>
                  <a:schemeClr val="tx1"/>
                </a:solidFill>
                <a:effectLst/>
                <a:latin typeface="-apple-system"/>
              </a:rPr>
              <a:t>Planning tool for Regional Partnership Boards and wellbeing services.</a:t>
            </a:r>
          </a:p>
          <a:p>
            <a:pPr marL="0" marR="0" lvl="0" indent="0" algn="l" defTabSz="457200" eaLnBrk="1" fontAlgn="auto" latinLnBrk="0" hangingPunct="1">
              <a:lnSpc>
                <a:spcPct val="117999"/>
              </a:lnSpc>
              <a:spcBef>
                <a:spcPts val="0"/>
              </a:spcBef>
              <a:spcAft>
                <a:spcPts val="0"/>
              </a:spcAft>
              <a:buClrTx/>
              <a:buSzTx/>
              <a:buFontTx/>
              <a:buNone/>
              <a:tabLst/>
              <a:defRPr/>
            </a:pPr>
            <a:r>
              <a:rPr lang="en-GB" sz="2400" b="0" dirty="0">
                <a:solidFill>
                  <a:schemeClr val="tx1"/>
                </a:solidFill>
                <a:latin typeface="-apple-system"/>
              </a:rPr>
              <a:t>C</a:t>
            </a:r>
            <a:r>
              <a:rPr lang="en-GB" sz="2400" b="0" i="0" dirty="0">
                <a:solidFill>
                  <a:schemeClr val="tx1"/>
                </a:solidFill>
                <a:effectLst/>
                <a:latin typeface="-apple-system"/>
              </a:rPr>
              <a:t>o-produced by the Together for Children and Young People (T4CYP2) network and a wide range of stakeholders.</a:t>
            </a:r>
          </a:p>
          <a:p>
            <a:endParaRPr lang="en-GB" dirty="0"/>
          </a:p>
        </p:txBody>
      </p:sp>
    </p:spTree>
    <p:extLst>
      <p:ext uri="{BB962C8B-B14F-4D97-AF65-F5344CB8AC3E}">
        <p14:creationId xmlns:p14="http://schemas.microsoft.com/office/powerpoint/2010/main" val="18059757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just"/>
            <a:endParaRPr lang="en-GB" sz="2400" dirty="0">
              <a:solidFill>
                <a:schemeClr val="tx1"/>
              </a:solidFill>
              <a:effectLst/>
              <a:latin typeface="Times New Roman" panose="02020603050405020304" pitchFamily="18" charset="0"/>
              <a:ea typeface="Times New Roman" panose="02020603050405020304" pitchFamily="18" charset="0"/>
            </a:endParaRPr>
          </a:p>
          <a:p>
            <a:pPr marL="285750" indent="-285750" algn="just">
              <a:buFont typeface="Arial" panose="020B0604020202020204" pitchFamily="34" charset="0"/>
              <a:buChar char="•"/>
            </a:pPr>
            <a:r>
              <a:rPr lang="en-GB" sz="2400" b="0" dirty="0">
                <a:solidFill>
                  <a:schemeClr val="tx1"/>
                </a:solidFill>
                <a:effectLst/>
                <a:ea typeface="Times New Roman" panose="02020603050405020304" pitchFamily="18" charset="0"/>
              </a:rPr>
              <a:t>Broaden the conversation away from thinking that only specialist services can provide help. </a:t>
            </a:r>
          </a:p>
          <a:p>
            <a:pPr marL="0" marR="0" lvl="0" indent="0" defTabSz="457200" eaLnBrk="1" fontAlgn="auto" latinLnBrk="0" hangingPunct="1">
              <a:lnSpc>
                <a:spcPct val="117999"/>
              </a:lnSpc>
              <a:spcBef>
                <a:spcPts val="0"/>
              </a:spcBef>
              <a:spcAft>
                <a:spcPts val="0"/>
              </a:spcAft>
              <a:buClrTx/>
              <a:buSzTx/>
              <a:buFontTx/>
              <a:buNone/>
              <a:tabLst/>
              <a:defRPr/>
            </a:pPr>
            <a:r>
              <a:rPr lang="cy-GB" sz="2400" b="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Ehangu’r sgwrs mewn modd sy’n symud i ffwrdd oddi wrth feddwl mai dim ond gwasanaethau arbenigol sy’n gallu helpu. </a:t>
            </a:r>
            <a:endParaRPr lang="en-GB" sz="2400" b="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41552920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en-GB" sz="2400" dirty="0"/>
              <a:t>In NEST we recognise that it is really important for yp to build relationships with trusted adults, but this takes time and continuity. </a:t>
            </a:r>
          </a:p>
          <a:p>
            <a:pPr marL="0" marR="0" lvl="0" indent="0" defTabSz="457200" eaLnBrk="1" fontAlgn="auto" latinLnBrk="0" hangingPunct="1">
              <a:lnSpc>
                <a:spcPct val="117999"/>
              </a:lnSpc>
              <a:spcBef>
                <a:spcPts val="0"/>
              </a:spcBef>
              <a:spcAft>
                <a:spcPts val="0"/>
              </a:spcAft>
              <a:buClrTx/>
              <a:buSzTx/>
              <a:buFontTx/>
              <a:buNone/>
              <a:tabLst/>
              <a:defRPr/>
            </a:pPr>
            <a:endParaRPr lang="en-GB" sz="2400" dirty="0"/>
          </a:p>
          <a:p>
            <a:pPr marL="0" marR="0" lvl="0" indent="0" defTabSz="457200" eaLnBrk="1" fontAlgn="auto" latinLnBrk="0" hangingPunct="1">
              <a:lnSpc>
                <a:spcPct val="117999"/>
              </a:lnSpc>
              <a:spcBef>
                <a:spcPts val="0"/>
              </a:spcBef>
              <a:spcAft>
                <a:spcPts val="0"/>
              </a:spcAft>
              <a:buClrTx/>
              <a:buSzTx/>
              <a:buFontTx/>
              <a:buNone/>
              <a:tabLst/>
              <a:defRPr/>
            </a:pPr>
            <a:r>
              <a:rPr lang="en-GB" sz="2400" dirty="0"/>
              <a:t>Services are working to build the understanding of the important of trusted adults, for example in Powys the role of trusted adults is being built into job descriptions and staff supervision sessions. </a:t>
            </a:r>
            <a:r>
              <a:rPr lang="en-GB" sz="2400" b="0" i="0" dirty="0">
                <a:solidFill>
                  <a:srgbClr val="1F1F1F"/>
                </a:solidFill>
                <a:effectLst/>
                <a:latin typeface="Arial" panose="020B0604020202020204" pitchFamily="34" charset="0"/>
              </a:rPr>
              <a:t>It is important there is support for trusted adults who care for babies, children and young people. </a:t>
            </a:r>
          </a:p>
          <a:p>
            <a:endParaRPr lang="en-GB" sz="2400" b="0" i="0" dirty="0">
              <a:solidFill>
                <a:srgbClr val="1F1F1F"/>
              </a:solidFill>
              <a:effectLst/>
              <a:latin typeface="Arial" panose="020B0604020202020204" pitchFamily="34" charset="0"/>
            </a:endParaRPr>
          </a:p>
          <a:p>
            <a:pPr algn="l"/>
            <a:r>
              <a:rPr lang="en-GB" sz="2400" b="0" i="0" dirty="0">
                <a:solidFill>
                  <a:schemeClr val="tx1"/>
                </a:solidFill>
                <a:effectLst/>
                <a:latin typeface="Calibri" panose="020F0502020204030204" pitchFamily="34" charset="0"/>
                <a:cs typeface="Calibri" panose="020F0502020204030204" pitchFamily="34" charset="0"/>
              </a:rPr>
              <a:t>Trusted adults can:</a:t>
            </a:r>
          </a:p>
          <a:p>
            <a:pPr algn="l">
              <a:buFont typeface="Arial" panose="020B0604020202020204" pitchFamily="34" charset="0"/>
              <a:buChar char="•"/>
            </a:pPr>
            <a:r>
              <a:rPr lang="en-GB" sz="2400" b="0" i="0" dirty="0">
                <a:solidFill>
                  <a:schemeClr val="tx1"/>
                </a:solidFill>
                <a:effectLst/>
                <a:latin typeface="Calibri" panose="020F0502020204030204" pitchFamily="34" charset="0"/>
                <a:cs typeface="Calibri" panose="020F0502020204030204" pitchFamily="34" charset="0"/>
              </a:rPr>
              <a:t>focus on an individual’s strengths</a:t>
            </a:r>
          </a:p>
          <a:p>
            <a:pPr algn="l">
              <a:buFont typeface="Arial" panose="020B0604020202020204" pitchFamily="34" charset="0"/>
              <a:buChar char="•"/>
            </a:pPr>
            <a:r>
              <a:rPr lang="en-GB" sz="2400" b="0" i="0" dirty="0">
                <a:solidFill>
                  <a:schemeClr val="tx1"/>
                </a:solidFill>
                <a:effectLst/>
                <a:latin typeface="Calibri" panose="020F0502020204030204" pitchFamily="34" charset="0"/>
                <a:cs typeface="Calibri" panose="020F0502020204030204" pitchFamily="34" charset="0"/>
              </a:rPr>
              <a:t>encourage them to not give up</a:t>
            </a:r>
          </a:p>
          <a:p>
            <a:pPr algn="l">
              <a:buFont typeface="Arial" panose="020B0604020202020204" pitchFamily="34" charset="0"/>
              <a:buChar char="•"/>
            </a:pPr>
            <a:r>
              <a:rPr lang="en-GB" sz="2400" b="0" i="0" dirty="0">
                <a:solidFill>
                  <a:schemeClr val="tx1"/>
                </a:solidFill>
                <a:effectLst/>
                <a:latin typeface="Calibri" panose="020F0502020204030204" pitchFamily="34" charset="0"/>
                <a:cs typeface="Calibri" panose="020F0502020204030204" pitchFamily="34" charset="0"/>
              </a:rPr>
              <a:t>celebrate their achievements</a:t>
            </a:r>
          </a:p>
          <a:p>
            <a:pPr algn="l">
              <a:buFont typeface="Arial" panose="020B0604020202020204" pitchFamily="34" charset="0"/>
              <a:buChar char="•"/>
            </a:pPr>
            <a:r>
              <a:rPr lang="en-GB" sz="2400" b="0" i="0" dirty="0">
                <a:solidFill>
                  <a:schemeClr val="tx1"/>
                </a:solidFill>
                <a:effectLst/>
                <a:latin typeface="Calibri" panose="020F0502020204030204" pitchFamily="34" charset="0"/>
                <a:cs typeface="Calibri" panose="020F0502020204030204" pitchFamily="34" charset="0"/>
              </a:rPr>
              <a:t>provide the ‘everyday magic’ of a trusted relationship</a:t>
            </a:r>
          </a:p>
          <a:p>
            <a:endParaRPr lang="en-GB" sz="2400" b="0" i="0" dirty="0">
              <a:solidFill>
                <a:srgbClr val="1F1F1F"/>
              </a:solidFill>
              <a:effectLst/>
              <a:latin typeface="Arial" panose="020B0604020202020204" pitchFamily="34" charset="0"/>
            </a:endParaRPr>
          </a:p>
          <a:p>
            <a:endParaRPr lang="en-GB" dirty="0"/>
          </a:p>
        </p:txBody>
      </p:sp>
    </p:spTree>
    <p:extLst>
      <p:ext uri="{BB962C8B-B14F-4D97-AF65-F5344CB8AC3E}">
        <p14:creationId xmlns:p14="http://schemas.microsoft.com/office/powerpoint/2010/main" val="39096840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a:r>
              <a:rPr lang="en-GB" sz="2400" b="0" i="0" dirty="0">
                <a:solidFill>
                  <a:srgbClr val="1F1F1F"/>
                </a:solidFill>
                <a:effectLst/>
                <a:latin typeface="Calibri" panose="020F0502020204030204" pitchFamily="34" charset="0"/>
                <a:cs typeface="Calibri" panose="020F0502020204030204" pitchFamily="34" charset="0"/>
              </a:rPr>
              <a:t>Welsh Government have developed a range of initiatives to put mental health and wellbeing at the centre of education.</a:t>
            </a:r>
          </a:p>
          <a:p>
            <a:pPr algn="l"/>
            <a:r>
              <a:rPr lang="en-GB" sz="2400" b="0" i="0" dirty="0">
                <a:solidFill>
                  <a:srgbClr val="1F1F1F"/>
                </a:solidFill>
                <a:effectLst/>
                <a:latin typeface="Calibri" panose="020F0502020204030204" pitchFamily="34" charset="0"/>
                <a:cs typeface="Calibri" panose="020F0502020204030204" pitchFamily="34" charset="0"/>
              </a:rPr>
              <a:t>These developments also recognise that this is as important for teachers and support staff as it is for parents and carers too.</a:t>
            </a:r>
          </a:p>
          <a:p>
            <a:pPr algn="l"/>
            <a:r>
              <a:rPr lang="en-GB" sz="2400" b="0" i="0" dirty="0">
                <a:solidFill>
                  <a:srgbClr val="1F1F1F"/>
                </a:solidFill>
                <a:effectLst/>
                <a:latin typeface="Calibri" panose="020F0502020204030204" pitchFamily="34" charset="0"/>
                <a:cs typeface="Calibri" panose="020F0502020204030204" pitchFamily="34" charset="0"/>
              </a:rPr>
              <a:t>The NEST and 'whole school approach' frameworks emphasise the significance of mental health. They help all services work together to support it.</a:t>
            </a:r>
          </a:p>
          <a:p>
            <a:r>
              <a:rPr lang="en-GB" dirty="0"/>
              <a:t>It is also important that other services work with education to make sure everyone is working together</a:t>
            </a:r>
          </a:p>
        </p:txBody>
      </p:sp>
    </p:spTree>
    <p:extLst>
      <p:ext uri="{BB962C8B-B14F-4D97-AF65-F5344CB8AC3E}">
        <p14:creationId xmlns:p14="http://schemas.microsoft.com/office/powerpoint/2010/main" val="25529503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457200" eaLnBrk="1" fontAlgn="auto" latinLnBrk="0" hangingPunct="1">
              <a:lnSpc>
                <a:spcPct val="117999"/>
              </a:lnSpc>
              <a:spcBef>
                <a:spcPts val="0"/>
              </a:spcBef>
              <a:spcAft>
                <a:spcPts val="0"/>
              </a:spcAft>
              <a:buClrTx/>
              <a:buSzTx/>
              <a:buFontTx/>
              <a:buNone/>
              <a:tabLst/>
              <a:defRPr/>
            </a:pPr>
            <a:r>
              <a:rPr lang="en-GB" sz="2400" b="0" i="0" dirty="0">
                <a:solidFill>
                  <a:srgbClr val="1F1F1F"/>
                </a:solidFill>
                <a:effectLst/>
                <a:latin typeface="Arial" panose="020B0604020202020204" pitchFamily="34" charset="0"/>
              </a:rPr>
              <a:t>This is according to the 'United Nations Convention on the Rights of the Child, Article 12'. </a:t>
            </a:r>
          </a:p>
          <a:p>
            <a:pPr marL="0" marR="0" lvl="0" indent="0" defTabSz="457200" eaLnBrk="1" fontAlgn="auto" latinLnBrk="0" hangingPunct="1">
              <a:lnSpc>
                <a:spcPct val="117999"/>
              </a:lnSpc>
              <a:spcBef>
                <a:spcPts val="0"/>
              </a:spcBef>
              <a:spcAft>
                <a:spcPts val="0"/>
              </a:spcAft>
              <a:buClrTx/>
              <a:buSzTx/>
              <a:buFontTx/>
              <a:buNone/>
              <a:tabLst/>
              <a:defRPr/>
            </a:pPr>
            <a:r>
              <a:rPr lang="en-GB" sz="2400" b="0" i="0" dirty="0">
                <a:solidFill>
                  <a:srgbClr val="1F1F1F"/>
                </a:solidFill>
                <a:effectLst/>
                <a:latin typeface="Arial" panose="020B0604020202020204" pitchFamily="34" charset="0"/>
              </a:rPr>
              <a:t>We expect services to stay focused on what matters most to children, young people and their families and keep on improving</a:t>
            </a:r>
            <a:r>
              <a:rPr lang="en-GB" sz="2400" b="0" dirty="0">
                <a:solidFill>
                  <a:srgbClr val="1F1F1F"/>
                </a:solidFill>
                <a:latin typeface="Arial" panose="020B0604020202020204" pitchFamily="34" charset="0"/>
              </a:rPr>
              <a:t>. </a:t>
            </a:r>
          </a:p>
          <a:p>
            <a:pPr marL="0" indent="0">
              <a:buFont typeface="Arial" panose="020B0604020202020204" pitchFamily="34" charset="0"/>
              <a:buNone/>
            </a:pPr>
            <a:r>
              <a:rPr lang="en-GB" dirty="0"/>
              <a:t>National participation standards </a:t>
            </a:r>
          </a:p>
          <a:p>
            <a:pPr marL="571500" indent="-571500">
              <a:buFont typeface="Arial" panose="020B0604020202020204" pitchFamily="34" charset="0"/>
              <a:buChar char="•"/>
            </a:pPr>
            <a:r>
              <a:rPr lang="en-GB" sz="2400" b="0" dirty="0">
                <a:solidFill>
                  <a:schemeClr val="tx1"/>
                </a:solidFill>
                <a:latin typeface="Calibri" panose="020F0502020204030204" pitchFamily="34" charset="0"/>
                <a:cs typeface="Calibri" panose="020F0502020204030204" pitchFamily="34" charset="0"/>
              </a:rPr>
              <a:t>provide information in an accessible way</a:t>
            </a:r>
          </a:p>
          <a:p>
            <a:pPr marL="571500" indent="-571500">
              <a:buFont typeface="Arial" panose="020B0604020202020204" pitchFamily="34" charset="0"/>
              <a:buChar char="•"/>
            </a:pPr>
            <a:r>
              <a:rPr lang="en-GB" sz="2400" b="0" dirty="0">
                <a:solidFill>
                  <a:schemeClr val="tx1"/>
                </a:solidFill>
                <a:latin typeface="Calibri" panose="020F0502020204030204" pitchFamily="34" charset="0"/>
                <a:cs typeface="Calibri" panose="020F0502020204030204" pitchFamily="34" charset="0"/>
              </a:rPr>
              <a:t>listen to what people have to say</a:t>
            </a:r>
          </a:p>
          <a:p>
            <a:pPr marL="571500" indent="-571500">
              <a:buFont typeface="Arial" panose="020B0604020202020204" pitchFamily="34" charset="0"/>
              <a:buChar char="•"/>
            </a:pPr>
            <a:r>
              <a:rPr lang="en-GB" sz="2400" b="0" dirty="0">
                <a:solidFill>
                  <a:schemeClr val="tx1"/>
                </a:solidFill>
                <a:latin typeface="Calibri" panose="020F0502020204030204" pitchFamily="34" charset="0"/>
                <a:cs typeface="Calibri" panose="020F0502020204030204" pitchFamily="34" charset="0"/>
              </a:rPr>
              <a:t>feedback on how we make the decisions why</a:t>
            </a:r>
          </a:p>
          <a:p>
            <a:endParaRPr lang="en-GB" dirty="0"/>
          </a:p>
        </p:txBody>
      </p:sp>
    </p:spTree>
    <p:extLst>
      <p:ext uri="{BB962C8B-B14F-4D97-AF65-F5344CB8AC3E}">
        <p14:creationId xmlns:p14="http://schemas.microsoft.com/office/powerpoint/2010/main" val="24912817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a:r>
              <a:rPr lang="en-GB" sz="2400" b="0" i="0" dirty="0">
                <a:solidFill>
                  <a:srgbClr val="1F1F1F"/>
                </a:solidFill>
                <a:effectLst/>
                <a:latin typeface="Calibri" panose="020F0502020204030204" pitchFamily="34" charset="0"/>
                <a:cs typeface="Calibri" panose="020F0502020204030204" pitchFamily="34" charset="0"/>
              </a:rPr>
              <a:t>This could come from a variety of sources:</a:t>
            </a:r>
          </a:p>
          <a:p>
            <a:pPr algn="l">
              <a:buFont typeface="Arial" panose="020B0604020202020204" pitchFamily="34" charset="0"/>
              <a:buChar char="•"/>
            </a:pPr>
            <a:r>
              <a:rPr lang="en-GB" sz="2400" b="0" i="0" dirty="0">
                <a:solidFill>
                  <a:srgbClr val="1F1F1F"/>
                </a:solidFill>
                <a:effectLst/>
                <a:latin typeface="Calibri" panose="020F0502020204030204" pitchFamily="34" charset="0"/>
                <a:cs typeface="Calibri" panose="020F0502020204030204" pitchFamily="34" charset="0"/>
              </a:rPr>
              <a:t>helplines</a:t>
            </a:r>
          </a:p>
          <a:p>
            <a:pPr algn="l">
              <a:buFont typeface="Arial" panose="020B0604020202020204" pitchFamily="34" charset="0"/>
              <a:buChar char="•"/>
            </a:pPr>
            <a:r>
              <a:rPr lang="en-GB" sz="2400" b="0" i="0" dirty="0">
                <a:solidFill>
                  <a:srgbClr val="1F1F1F"/>
                </a:solidFill>
                <a:effectLst/>
                <a:latin typeface="Calibri" panose="020F0502020204030204" pitchFamily="34" charset="0"/>
                <a:cs typeface="Calibri" panose="020F0502020204030204" pitchFamily="34" charset="0"/>
              </a:rPr>
              <a:t>a regular visit from a specialist to a school or youth service</a:t>
            </a:r>
          </a:p>
          <a:p>
            <a:pPr algn="l">
              <a:buFont typeface="Arial" panose="020B0604020202020204" pitchFamily="34" charset="0"/>
              <a:buChar char="•"/>
            </a:pPr>
            <a:r>
              <a:rPr lang="en-GB" sz="2400" b="0" i="0" dirty="0">
                <a:solidFill>
                  <a:srgbClr val="1F1F1F"/>
                </a:solidFill>
                <a:effectLst/>
                <a:latin typeface="Calibri" panose="020F0502020204030204" pitchFamily="34" charset="0"/>
                <a:cs typeface="Calibri" panose="020F0502020204030204" pitchFamily="34" charset="0"/>
              </a:rPr>
              <a:t>multi-agency teams with mental health professionals</a:t>
            </a:r>
          </a:p>
          <a:p>
            <a:pPr algn="l">
              <a:buFont typeface="Arial" panose="020B0604020202020204" pitchFamily="34" charset="0"/>
              <a:buChar char="•"/>
            </a:pPr>
            <a:r>
              <a:rPr lang="en-GB" sz="2400" b="0" i="0" dirty="0">
                <a:solidFill>
                  <a:srgbClr val="1F1F1F"/>
                </a:solidFill>
                <a:effectLst/>
                <a:latin typeface="Calibri" panose="020F0502020204030204" pitchFamily="34" charset="0"/>
                <a:cs typeface="Calibri" panose="020F0502020204030204" pitchFamily="34" charset="0"/>
              </a:rPr>
              <a:t>access to specialist advice</a:t>
            </a:r>
          </a:p>
          <a:p>
            <a:endParaRPr lang="en-GB" dirty="0"/>
          </a:p>
          <a:p>
            <a:r>
              <a:rPr lang="en-GB" sz="2400" b="0" i="0" dirty="0">
                <a:solidFill>
                  <a:srgbClr val="1F1F1F"/>
                </a:solidFill>
                <a:effectLst/>
                <a:latin typeface="Calibri" panose="020F0502020204030204" pitchFamily="34" charset="0"/>
                <a:cs typeface="Calibri" panose="020F0502020204030204" pitchFamily="34" charset="0"/>
              </a:rPr>
              <a:t>And, if specialist services are needed, we want to stop families being passed from service to service, and telling their story lots of times.</a:t>
            </a:r>
            <a:endParaRPr lang="en-GB" dirty="0"/>
          </a:p>
        </p:txBody>
      </p:sp>
    </p:spTree>
    <p:extLst>
      <p:ext uri="{BB962C8B-B14F-4D97-AF65-F5344CB8AC3E}">
        <p14:creationId xmlns:p14="http://schemas.microsoft.com/office/powerpoint/2010/main" val="3315407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a:endParaRPr lang="en-GB" sz="2400" b="0" i="0" dirty="0">
              <a:solidFill>
                <a:srgbClr val="1F1F1F"/>
              </a:solidFill>
              <a:effectLst/>
              <a:latin typeface="Calibri" panose="020F0502020204030204" pitchFamily="34" charset="0"/>
              <a:cs typeface="Calibri" panose="020F0502020204030204" pitchFamily="34" charset="0"/>
            </a:endParaRPr>
          </a:p>
          <a:p>
            <a:pPr algn="l"/>
            <a:r>
              <a:rPr lang="en-GB" sz="2400" b="0" i="0" dirty="0">
                <a:solidFill>
                  <a:srgbClr val="1F1F1F"/>
                </a:solidFill>
                <a:effectLst/>
                <a:latin typeface="Calibri" panose="020F0502020204030204" pitchFamily="34" charset="0"/>
                <a:cs typeface="Calibri" panose="020F0502020204030204" pitchFamily="34" charset="0"/>
              </a:rPr>
              <a:t>These are problems that can’t be ‘fixed’ in clinics. Their importance is often under-estimated when looking to improve mental health services.</a:t>
            </a:r>
          </a:p>
          <a:p>
            <a:pPr algn="l"/>
            <a:r>
              <a:rPr lang="en-GB" sz="2400" b="0" i="0" dirty="0">
                <a:solidFill>
                  <a:srgbClr val="1F1F1F"/>
                </a:solidFill>
                <a:effectLst/>
                <a:latin typeface="Calibri" panose="020F0502020204030204" pitchFamily="34" charset="0"/>
                <a:cs typeface="Calibri" panose="020F0502020204030204" pitchFamily="34" charset="0"/>
              </a:rPr>
              <a:t>We want those delivering mental health support to consider these factors. Where there are wider issues services should help to address and acknowledge them.</a:t>
            </a:r>
          </a:p>
          <a:p>
            <a:endParaRPr lang="en-GB" dirty="0"/>
          </a:p>
        </p:txBody>
      </p:sp>
    </p:spTree>
    <p:extLst>
      <p:ext uri="{BB962C8B-B14F-4D97-AF65-F5344CB8AC3E}">
        <p14:creationId xmlns:p14="http://schemas.microsoft.com/office/powerpoint/2010/main" val="20351474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a:r>
              <a:rPr lang="en-GB" b="0" i="0" dirty="0">
                <a:solidFill>
                  <a:srgbClr val="1F1F1F"/>
                </a:solidFill>
                <a:effectLst/>
                <a:latin typeface="Arial" panose="020B0604020202020204" pitchFamily="34" charset="0"/>
              </a:rPr>
              <a:t>Having 'extra, or specialist help' is an important part of the NEST framework. Families who seek support for a range of needs sometimes find that they have to navigate a very complex system. They may fall through gaps where there are no services to meet their needs. Sometimes they are on waiting lists for a long time and are then told they were waiting in the wrong queue, or have been knocking on the wrong door all along. </a:t>
            </a:r>
          </a:p>
          <a:p>
            <a:pPr algn="l"/>
            <a:r>
              <a:rPr lang="en-GB" b="0" i="0" dirty="0">
                <a:solidFill>
                  <a:srgbClr val="1F1F1F"/>
                </a:solidFill>
                <a:effectLst/>
                <a:latin typeface="Arial" panose="020B0604020202020204" pitchFamily="34" charset="0"/>
              </a:rPr>
              <a:t>All services with a role in mental health and wellbeing need to come together to work out how best to meet the need. These services can be from health, education, social services or the third sector. All have something to offer depending on a family’s circumstances.</a:t>
            </a:r>
          </a:p>
          <a:p>
            <a:pPr algn="l"/>
            <a:r>
              <a:rPr lang="en-GB" b="0" i="0" dirty="0">
                <a:solidFill>
                  <a:srgbClr val="1F1F1F"/>
                </a:solidFill>
                <a:effectLst/>
                <a:latin typeface="Arial" panose="020B0604020202020204" pitchFamily="34" charset="0"/>
              </a:rPr>
              <a:t>The more services listen to what families need, the more they can adapt and fill the gaps. Support services might focus on different issues or groups of children, but they can all work together to create a 'nest' around the child. 'No wrong door' helps establish what is working well in an area. It can identify the services needed and prevent the frustration of waiting on a list. This is important for families to know they are receiving the right type of help and support.</a:t>
            </a:r>
          </a:p>
          <a:p>
            <a:endParaRPr lang="en-GB" dirty="0"/>
          </a:p>
        </p:txBody>
      </p:sp>
    </p:spTree>
    <p:extLst>
      <p:ext uri="{BB962C8B-B14F-4D97-AF65-F5344CB8AC3E}">
        <p14:creationId xmlns:p14="http://schemas.microsoft.com/office/powerpoint/2010/main" val="9053314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NEST title master">
    <p:spTree>
      <p:nvGrpSpPr>
        <p:cNvPr id="1" name=""/>
        <p:cNvGrpSpPr/>
        <p:nvPr/>
      </p:nvGrpSpPr>
      <p:grpSpPr>
        <a:xfrm>
          <a:off x="0" y="0"/>
          <a:ext cx="0" cy="0"/>
          <a:chOff x="0" y="0"/>
          <a:chExt cx="0" cy="0"/>
        </a:xfrm>
      </p:grpSpPr>
      <p:sp>
        <p:nvSpPr>
          <p:cNvPr id="15" name="Slide Title"/>
          <p:cNvSpPr txBox="1">
            <a:spLocks noGrp="1"/>
          </p:cNvSpPr>
          <p:nvPr>
            <p:ph type="title" hasCustomPrompt="1"/>
          </p:nvPr>
        </p:nvSpPr>
        <p:spPr>
          <a:prstGeom prst="rect">
            <a:avLst/>
          </a:prstGeom>
        </p:spPr>
        <p:txBody>
          <a:bodyPr/>
          <a:lstStyle/>
          <a:p>
            <a:r>
              <a:t>Slide Title</a:t>
            </a:r>
          </a:p>
        </p:txBody>
      </p:sp>
      <p:sp>
        <p:nvSpPr>
          <p:cNvPr id="1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Section title">
    <p:spTree>
      <p:nvGrpSpPr>
        <p:cNvPr id="1" name=""/>
        <p:cNvGrpSpPr/>
        <p:nvPr/>
      </p:nvGrpSpPr>
      <p:grpSpPr>
        <a:xfrm>
          <a:off x="0" y="0"/>
          <a:ext cx="0" cy="0"/>
          <a:chOff x="0" y="0"/>
          <a:chExt cx="0" cy="0"/>
        </a:xfrm>
      </p:grpSpPr>
      <p:pic>
        <p:nvPicPr>
          <p:cNvPr id="43" name="Nest-ppt-section-bg.jpg" descr="Nest-ppt-section-bg.jpg"/>
          <p:cNvPicPr>
            <a:picLocks noChangeAspect="1"/>
          </p:cNvPicPr>
          <p:nvPr/>
        </p:nvPicPr>
        <p:blipFill>
          <a:blip r:embed="rId2"/>
          <a:stretch>
            <a:fillRect/>
          </a:stretch>
        </p:blipFill>
        <p:spPr>
          <a:xfrm>
            <a:off x="0" y="0"/>
            <a:ext cx="24384000" cy="13716000"/>
          </a:xfrm>
          <a:prstGeom prst="rect">
            <a:avLst/>
          </a:prstGeom>
          <a:ln w="12700">
            <a:miter lim="400000"/>
          </a:ln>
        </p:spPr>
      </p:pic>
      <p:sp>
        <p:nvSpPr>
          <p:cNvPr id="44" name="Section Title"/>
          <p:cNvSpPr txBox="1">
            <a:spLocks noGrp="1"/>
          </p:cNvSpPr>
          <p:nvPr>
            <p:ph type="title" hasCustomPrompt="1"/>
          </p:nvPr>
        </p:nvSpPr>
        <p:spPr>
          <a:xfrm>
            <a:off x="3395265" y="2250281"/>
            <a:ext cx="18557678" cy="4643438"/>
          </a:xfrm>
          <a:prstGeom prst="rect">
            <a:avLst/>
          </a:prstGeom>
        </p:spPr>
        <p:txBody>
          <a:bodyPr anchor="ctr"/>
          <a:lstStyle>
            <a:lvl1pPr>
              <a:lnSpc>
                <a:spcPct val="80000"/>
              </a:lnSpc>
              <a:defRPr sz="11400" spc="-228"/>
            </a:lvl1pPr>
          </a:lstStyle>
          <a:p>
            <a:r>
              <a:t>Section Title</a:t>
            </a: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DB517-01AD-624B-B1A3-AD8CB60BFB3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61DBEF7-9C79-38A8-76E2-FABDD4ABFE5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8EF5264-90D6-2459-C092-7F149616D852}"/>
              </a:ext>
            </a:extLst>
          </p:cNvPr>
          <p:cNvSpPr>
            <a:spLocks noGrp="1"/>
          </p:cNvSpPr>
          <p:nvPr>
            <p:ph type="dt" sz="half" idx="10"/>
          </p:nvPr>
        </p:nvSpPr>
        <p:spPr/>
        <p:txBody>
          <a:bodyPr/>
          <a:lstStyle/>
          <a:p>
            <a:fld id="{DD159ADB-EDAF-4D78-983A-1273AF78E07D}" type="datetimeFigureOut">
              <a:rPr lang="en-GB" smtClean="0"/>
              <a:t>25/06/2026</a:t>
            </a:fld>
            <a:endParaRPr lang="en-GB"/>
          </a:p>
        </p:txBody>
      </p:sp>
      <p:sp>
        <p:nvSpPr>
          <p:cNvPr id="5" name="Footer Placeholder 4">
            <a:extLst>
              <a:ext uri="{FF2B5EF4-FFF2-40B4-BE49-F238E27FC236}">
                <a16:creationId xmlns:a16="http://schemas.microsoft.com/office/drawing/2014/main" id="{AE7A8D09-A404-0A93-E539-A1CCDF22D7E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4F4D044-4510-FB92-9DBC-E11417BD9C5F}"/>
              </a:ext>
            </a:extLst>
          </p:cNvPr>
          <p:cNvSpPr>
            <a:spLocks noGrp="1"/>
          </p:cNvSpPr>
          <p:nvPr>
            <p:ph type="sldNum" sz="quarter" idx="12"/>
          </p:nvPr>
        </p:nvSpPr>
        <p:spPr>
          <a:xfrm>
            <a:off x="11974039" y="12948903"/>
            <a:ext cx="426398" cy="421268"/>
          </a:xfrm>
        </p:spPr>
        <p:txBody>
          <a:bodyPr/>
          <a:lstStyle/>
          <a:p>
            <a:fld id="{CB348A91-1EC2-4C74-8ABF-5EB152BE6545}" type="slidenum">
              <a:rPr lang="en-GB" smtClean="0"/>
              <a:t>‹#›</a:t>
            </a:fld>
            <a:endParaRPr lang="en-GB"/>
          </a:p>
        </p:txBody>
      </p:sp>
    </p:spTree>
    <p:extLst>
      <p:ext uri="{BB962C8B-B14F-4D97-AF65-F5344CB8AC3E}">
        <p14:creationId xmlns:p14="http://schemas.microsoft.com/office/powerpoint/2010/main" val="40366831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AAAF27A7-BF7B-46B4-B6E8-40B15308FF57}" type="datetimeFigureOut">
              <a:rPr lang="en-GB" smtClean="0"/>
              <a:t>25/06/2026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a:xfrm>
            <a:off x="11974039" y="12948903"/>
            <a:ext cx="426398" cy="421268"/>
          </a:xfrm>
        </p:spPr>
        <p:txBody>
          <a:bodyPr/>
          <a:lstStyle/>
          <a:p>
            <a:fld id="{096BDCD7-E230-4C7E-8BE6-199B81CA959F}" type="slidenum">
              <a:rPr lang="en-GB" smtClean="0"/>
              <a:t>‹#›</a:t>
            </a:fld>
            <a:endParaRPr lang="en-GB"/>
          </a:p>
        </p:txBody>
      </p:sp>
    </p:spTree>
    <p:extLst>
      <p:ext uri="{BB962C8B-B14F-4D97-AF65-F5344CB8AC3E}">
        <p14:creationId xmlns:p14="http://schemas.microsoft.com/office/powerpoint/2010/main" val="18406435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Nest-ppt-title-bg.jpg" descr="Nest-ppt-title-bg.jpg"/>
          <p:cNvPicPr>
            <a:picLocks noChangeAspect="1"/>
          </p:cNvPicPr>
          <p:nvPr/>
        </p:nvPicPr>
        <p:blipFill>
          <a:blip r:embed="rId6"/>
          <a:stretch>
            <a:fillRect/>
          </a:stretch>
        </p:blipFill>
        <p:spPr>
          <a:xfrm>
            <a:off x="0" y="0"/>
            <a:ext cx="24384000" cy="13716000"/>
          </a:xfrm>
          <a:prstGeom prst="rect">
            <a:avLst/>
          </a:prstGeom>
          <a:ln w="12700">
            <a:miter lim="400000"/>
          </a:ln>
        </p:spPr>
      </p:pic>
      <p:grpSp>
        <p:nvGrpSpPr>
          <p:cNvPr id="5" name="Group"/>
          <p:cNvGrpSpPr/>
          <p:nvPr/>
        </p:nvGrpSpPr>
        <p:grpSpPr>
          <a:xfrm>
            <a:off x="14868575" y="11355772"/>
            <a:ext cx="8944670" cy="1876621"/>
            <a:chOff x="0" y="0"/>
            <a:chExt cx="8944669" cy="1876619"/>
          </a:xfrm>
        </p:grpSpPr>
        <p:pic>
          <p:nvPicPr>
            <p:cNvPr id="3" name="T4CYP logo.jpg" descr="T4CYP logo.jpg"/>
            <p:cNvPicPr>
              <a:picLocks noChangeAspect="1"/>
            </p:cNvPicPr>
            <p:nvPr/>
          </p:nvPicPr>
          <p:blipFill>
            <a:blip r:embed="rId7"/>
            <a:stretch>
              <a:fillRect/>
            </a:stretch>
          </p:blipFill>
          <p:spPr>
            <a:xfrm>
              <a:off x="5515913" y="106209"/>
              <a:ext cx="3428757" cy="1664202"/>
            </a:xfrm>
            <a:prstGeom prst="rect">
              <a:avLst/>
            </a:prstGeom>
            <a:ln w="12700" cap="flat">
              <a:noFill/>
              <a:miter lim="400000"/>
            </a:ln>
            <a:effectLst/>
          </p:spPr>
        </p:pic>
        <p:pic>
          <p:nvPicPr>
            <p:cNvPr id="4" name="NHS-Health-Collab-logo.jpg" descr="NHS-Health-Collab-logo.jpg"/>
            <p:cNvPicPr>
              <a:picLocks noChangeAspect="1"/>
            </p:cNvPicPr>
            <p:nvPr/>
          </p:nvPicPr>
          <p:blipFill>
            <a:blip r:embed="rId8"/>
            <a:stretch>
              <a:fillRect/>
            </a:stretch>
          </p:blipFill>
          <p:spPr>
            <a:xfrm>
              <a:off x="0" y="0"/>
              <a:ext cx="4631657" cy="1876620"/>
            </a:xfrm>
            <a:prstGeom prst="rect">
              <a:avLst/>
            </a:prstGeom>
            <a:ln w="12700" cap="flat">
              <a:noFill/>
              <a:miter lim="400000"/>
            </a:ln>
            <a:effectLst/>
          </p:spPr>
        </p:pic>
      </p:grpSp>
      <p:sp>
        <p:nvSpPr>
          <p:cNvPr id="6" name="Slide Title"/>
          <p:cNvSpPr txBox="1">
            <a:spLocks noGrp="1"/>
          </p:cNvSpPr>
          <p:nvPr>
            <p:ph type="title" hasCustomPrompt="1"/>
          </p:nvPr>
        </p:nvSpPr>
        <p:spPr>
          <a:xfrm>
            <a:off x="1947465" y="2752725"/>
            <a:ext cx="18358843" cy="142875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normAutofit/>
          </a:bodyPr>
          <a:lstStyle/>
          <a:p>
            <a:r>
              <a:t>Slide Title</a:t>
            </a:r>
          </a:p>
        </p:txBody>
      </p:sp>
      <p:sp>
        <p:nvSpPr>
          <p:cNvPr id="7" name="Body Level One…"/>
          <p:cNvSpPr txBox="1">
            <a:spLocks noGrp="1"/>
          </p:cNvSpPr>
          <p:nvPr>
            <p:ph type="body" idx="1" hasCustomPrompt="1"/>
          </p:nvPr>
        </p:nvSpPr>
        <p:spPr>
          <a:xfrm>
            <a:off x="4030265" y="4161234"/>
            <a:ext cx="7768829" cy="85725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normAutofit/>
          </a:bodyPr>
          <a:lstStyle/>
          <a:p>
            <a:r>
              <a:t>Slide bullet text</a:t>
            </a:r>
          </a:p>
          <a:p>
            <a:pPr lvl="1"/>
            <a:endParaRPr/>
          </a:p>
          <a:p>
            <a:pPr lvl="2"/>
            <a:endParaRPr/>
          </a:p>
          <a:p>
            <a:pPr lvl="3"/>
            <a:endParaRPr/>
          </a:p>
          <a:p>
            <a:pPr lvl="4"/>
            <a:endParaRPr/>
          </a:p>
        </p:txBody>
      </p:sp>
      <p:sp>
        <p:nvSpPr>
          <p:cNvPr id="8" name="Slide Number"/>
          <p:cNvSpPr txBox="1">
            <a:spLocks noGrp="1"/>
          </p:cNvSpPr>
          <p:nvPr>
            <p:ph type="sldNum" sz="quarter" idx="2"/>
          </p:nvPr>
        </p:nvSpPr>
        <p:spPr>
          <a:xfrm>
            <a:off x="11982348" y="12954296"/>
            <a:ext cx="409779" cy="415875"/>
          </a:xfrm>
          <a:prstGeom prst="rect">
            <a:avLst/>
          </a:prstGeom>
          <a:ln w="12700">
            <a:miter lim="400000"/>
          </a:ln>
        </p:spPr>
        <p:txBody>
          <a:bodyPr wrap="none" lIns="71437" tIns="71437" rIns="71437" bIns="71437" anchor="b">
            <a:spAutoFit/>
          </a:bodyPr>
          <a:lstStyle>
            <a:lvl1pPr algn="ctr" defTabSz="821531">
              <a:defRPr sz="1800" b="0">
                <a:solidFill>
                  <a:srgbClr val="000000"/>
                </a:solidFill>
                <a:latin typeface="+mn-lt"/>
                <a:ea typeface="+mn-ea"/>
                <a:cs typeface="+mn-cs"/>
                <a:sym typeface="Helvetica Neue"/>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2" r:id="rId2"/>
    <p:sldLayoutId id="2147483653" r:id="rId3"/>
    <p:sldLayoutId id="2147483655" r:id="rId4"/>
  </p:sldLayoutIdLst>
  <p:transition spd="med"/>
  <p:txStyles>
    <p:titleStyle>
      <a:lvl1pPr marL="0" marR="0" indent="0" algn="l" defTabSz="2438339" rtl="0" latinLnBrk="0">
        <a:lnSpc>
          <a:spcPct val="100000"/>
        </a:lnSpc>
        <a:spcBef>
          <a:spcPts val="0"/>
        </a:spcBef>
        <a:spcAft>
          <a:spcPts val="0"/>
        </a:spcAft>
        <a:buClrTx/>
        <a:buSzTx/>
        <a:buFontTx/>
        <a:buNone/>
        <a:tabLst/>
        <a:defRPr sz="11000" b="1" i="0" u="none" strike="noStrike" cap="none" spc="110" baseline="0">
          <a:solidFill>
            <a:srgbClr val="1F4B4C"/>
          </a:solidFill>
          <a:uFillTx/>
          <a:latin typeface="Trebuchet MS"/>
          <a:ea typeface="Trebuchet MS"/>
          <a:cs typeface="Trebuchet MS"/>
          <a:sym typeface="Trebuchet MS"/>
        </a:defRPr>
      </a:lvl1pPr>
      <a:lvl2pPr marL="0" marR="0" indent="457200" algn="l" defTabSz="2438339" rtl="0" latinLnBrk="0">
        <a:lnSpc>
          <a:spcPct val="100000"/>
        </a:lnSpc>
        <a:spcBef>
          <a:spcPts val="0"/>
        </a:spcBef>
        <a:spcAft>
          <a:spcPts val="0"/>
        </a:spcAft>
        <a:buClrTx/>
        <a:buSzTx/>
        <a:buFontTx/>
        <a:buNone/>
        <a:tabLst/>
        <a:defRPr sz="11000" b="1" i="0" u="none" strike="noStrike" cap="none" spc="110" baseline="0">
          <a:solidFill>
            <a:srgbClr val="1F4B4C"/>
          </a:solidFill>
          <a:uFillTx/>
          <a:latin typeface="Trebuchet MS"/>
          <a:ea typeface="Trebuchet MS"/>
          <a:cs typeface="Trebuchet MS"/>
          <a:sym typeface="Trebuchet MS"/>
        </a:defRPr>
      </a:lvl2pPr>
      <a:lvl3pPr marL="0" marR="0" indent="914400" algn="l" defTabSz="2438339" rtl="0" latinLnBrk="0">
        <a:lnSpc>
          <a:spcPct val="100000"/>
        </a:lnSpc>
        <a:spcBef>
          <a:spcPts val="0"/>
        </a:spcBef>
        <a:spcAft>
          <a:spcPts val="0"/>
        </a:spcAft>
        <a:buClrTx/>
        <a:buSzTx/>
        <a:buFontTx/>
        <a:buNone/>
        <a:tabLst/>
        <a:defRPr sz="11000" b="1" i="0" u="none" strike="noStrike" cap="none" spc="110" baseline="0">
          <a:solidFill>
            <a:srgbClr val="1F4B4C"/>
          </a:solidFill>
          <a:uFillTx/>
          <a:latin typeface="Trebuchet MS"/>
          <a:ea typeface="Trebuchet MS"/>
          <a:cs typeface="Trebuchet MS"/>
          <a:sym typeface="Trebuchet MS"/>
        </a:defRPr>
      </a:lvl3pPr>
      <a:lvl4pPr marL="0" marR="0" indent="1371600" algn="l" defTabSz="2438339" rtl="0" latinLnBrk="0">
        <a:lnSpc>
          <a:spcPct val="100000"/>
        </a:lnSpc>
        <a:spcBef>
          <a:spcPts val="0"/>
        </a:spcBef>
        <a:spcAft>
          <a:spcPts val="0"/>
        </a:spcAft>
        <a:buClrTx/>
        <a:buSzTx/>
        <a:buFontTx/>
        <a:buNone/>
        <a:tabLst/>
        <a:defRPr sz="11000" b="1" i="0" u="none" strike="noStrike" cap="none" spc="110" baseline="0">
          <a:solidFill>
            <a:srgbClr val="1F4B4C"/>
          </a:solidFill>
          <a:uFillTx/>
          <a:latin typeface="Trebuchet MS"/>
          <a:ea typeface="Trebuchet MS"/>
          <a:cs typeface="Trebuchet MS"/>
          <a:sym typeface="Trebuchet MS"/>
        </a:defRPr>
      </a:lvl4pPr>
      <a:lvl5pPr marL="0" marR="0" indent="1828800" algn="l" defTabSz="2438339" rtl="0" latinLnBrk="0">
        <a:lnSpc>
          <a:spcPct val="100000"/>
        </a:lnSpc>
        <a:spcBef>
          <a:spcPts val="0"/>
        </a:spcBef>
        <a:spcAft>
          <a:spcPts val="0"/>
        </a:spcAft>
        <a:buClrTx/>
        <a:buSzTx/>
        <a:buFontTx/>
        <a:buNone/>
        <a:tabLst/>
        <a:defRPr sz="11000" b="1" i="0" u="none" strike="noStrike" cap="none" spc="110" baseline="0">
          <a:solidFill>
            <a:srgbClr val="1F4B4C"/>
          </a:solidFill>
          <a:uFillTx/>
          <a:latin typeface="Trebuchet MS"/>
          <a:ea typeface="Trebuchet MS"/>
          <a:cs typeface="Trebuchet MS"/>
          <a:sym typeface="Trebuchet MS"/>
        </a:defRPr>
      </a:lvl5pPr>
      <a:lvl6pPr marL="0" marR="0" indent="2286000" algn="l" defTabSz="2438339" rtl="0" latinLnBrk="0">
        <a:lnSpc>
          <a:spcPct val="100000"/>
        </a:lnSpc>
        <a:spcBef>
          <a:spcPts val="0"/>
        </a:spcBef>
        <a:spcAft>
          <a:spcPts val="0"/>
        </a:spcAft>
        <a:buClrTx/>
        <a:buSzTx/>
        <a:buFontTx/>
        <a:buNone/>
        <a:tabLst/>
        <a:defRPr sz="11000" b="1" i="0" u="none" strike="noStrike" cap="none" spc="110" baseline="0">
          <a:solidFill>
            <a:srgbClr val="1F4B4C"/>
          </a:solidFill>
          <a:uFillTx/>
          <a:latin typeface="Trebuchet MS"/>
          <a:ea typeface="Trebuchet MS"/>
          <a:cs typeface="Trebuchet MS"/>
          <a:sym typeface="Trebuchet MS"/>
        </a:defRPr>
      </a:lvl6pPr>
      <a:lvl7pPr marL="0" marR="0" indent="2743200" algn="l" defTabSz="2438339" rtl="0" latinLnBrk="0">
        <a:lnSpc>
          <a:spcPct val="100000"/>
        </a:lnSpc>
        <a:spcBef>
          <a:spcPts val="0"/>
        </a:spcBef>
        <a:spcAft>
          <a:spcPts val="0"/>
        </a:spcAft>
        <a:buClrTx/>
        <a:buSzTx/>
        <a:buFontTx/>
        <a:buNone/>
        <a:tabLst/>
        <a:defRPr sz="11000" b="1" i="0" u="none" strike="noStrike" cap="none" spc="110" baseline="0">
          <a:solidFill>
            <a:srgbClr val="1F4B4C"/>
          </a:solidFill>
          <a:uFillTx/>
          <a:latin typeface="Trebuchet MS"/>
          <a:ea typeface="Trebuchet MS"/>
          <a:cs typeface="Trebuchet MS"/>
          <a:sym typeface="Trebuchet MS"/>
        </a:defRPr>
      </a:lvl7pPr>
      <a:lvl8pPr marL="0" marR="0" indent="3200400" algn="l" defTabSz="2438339" rtl="0" latinLnBrk="0">
        <a:lnSpc>
          <a:spcPct val="100000"/>
        </a:lnSpc>
        <a:spcBef>
          <a:spcPts val="0"/>
        </a:spcBef>
        <a:spcAft>
          <a:spcPts val="0"/>
        </a:spcAft>
        <a:buClrTx/>
        <a:buSzTx/>
        <a:buFontTx/>
        <a:buNone/>
        <a:tabLst/>
        <a:defRPr sz="11000" b="1" i="0" u="none" strike="noStrike" cap="none" spc="110" baseline="0">
          <a:solidFill>
            <a:srgbClr val="1F4B4C"/>
          </a:solidFill>
          <a:uFillTx/>
          <a:latin typeface="Trebuchet MS"/>
          <a:ea typeface="Trebuchet MS"/>
          <a:cs typeface="Trebuchet MS"/>
          <a:sym typeface="Trebuchet MS"/>
        </a:defRPr>
      </a:lvl8pPr>
      <a:lvl9pPr marL="0" marR="0" indent="3657600" algn="l" defTabSz="2438339" rtl="0" latinLnBrk="0">
        <a:lnSpc>
          <a:spcPct val="100000"/>
        </a:lnSpc>
        <a:spcBef>
          <a:spcPts val="0"/>
        </a:spcBef>
        <a:spcAft>
          <a:spcPts val="0"/>
        </a:spcAft>
        <a:buClrTx/>
        <a:buSzTx/>
        <a:buFontTx/>
        <a:buNone/>
        <a:tabLst/>
        <a:defRPr sz="11000" b="1" i="0" u="none" strike="noStrike" cap="none" spc="110" baseline="0">
          <a:solidFill>
            <a:srgbClr val="1F4B4C"/>
          </a:solidFill>
          <a:uFillTx/>
          <a:latin typeface="Trebuchet MS"/>
          <a:ea typeface="Trebuchet MS"/>
          <a:cs typeface="Trebuchet MS"/>
          <a:sym typeface="Trebuchet MS"/>
        </a:defRPr>
      </a:lvl9pPr>
    </p:titleStyle>
    <p:bodyStyle>
      <a:lvl1pPr marL="533400" marR="0" indent="-533400" algn="l" defTabSz="2438339" rtl="0" latinLnBrk="0">
        <a:lnSpc>
          <a:spcPct val="90000"/>
        </a:lnSpc>
        <a:spcBef>
          <a:spcPts val="4500"/>
        </a:spcBef>
        <a:spcAft>
          <a:spcPts val="0"/>
        </a:spcAft>
        <a:buClrTx/>
        <a:buSzPct val="123000"/>
        <a:buFontTx/>
        <a:buChar char="•"/>
        <a:tabLst/>
        <a:defRPr sz="4200" b="0" i="0" u="none" strike="noStrike" cap="none" spc="0" baseline="0">
          <a:solidFill>
            <a:srgbClr val="000000"/>
          </a:solidFill>
          <a:uFillTx/>
          <a:latin typeface="+mn-lt"/>
          <a:ea typeface="+mn-ea"/>
          <a:cs typeface="+mn-cs"/>
          <a:sym typeface="Helvetica Neue"/>
        </a:defRPr>
      </a:lvl1pPr>
      <a:lvl2pPr marL="914400" marR="0" indent="-533400" algn="l" defTabSz="2438339" rtl="0" latinLnBrk="0">
        <a:lnSpc>
          <a:spcPct val="90000"/>
        </a:lnSpc>
        <a:spcBef>
          <a:spcPts val="4500"/>
        </a:spcBef>
        <a:spcAft>
          <a:spcPts val="0"/>
        </a:spcAft>
        <a:buClrTx/>
        <a:buSzPct val="123000"/>
        <a:buFontTx/>
        <a:buChar char="•"/>
        <a:tabLst/>
        <a:defRPr sz="4200" b="0" i="0" u="none" strike="noStrike" cap="none" spc="0" baseline="0">
          <a:solidFill>
            <a:srgbClr val="000000"/>
          </a:solidFill>
          <a:uFillTx/>
          <a:latin typeface="+mn-lt"/>
          <a:ea typeface="+mn-ea"/>
          <a:cs typeface="+mn-cs"/>
          <a:sym typeface="Helvetica Neue"/>
        </a:defRPr>
      </a:lvl2pPr>
      <a:lvl3pPr marL="1295400" marR="0" indent="-533400" algn="l" defTabSz="2438339" rtl="0" latinLnBrk="0">
        <a:lnSpc>
          <a:spcPct val="90000"/>
        </a:lnSpc>
        <a:spcBef>
          <a:spcPts val="4500"/>
        </a:spcBef>
        <a:spcAft>
          <a:spcPts val="0"/>
        </a:spcAft>
        <a:buClrTx/>
        <a:buSzPct val="123000"/>
        <a:buFontTx/>
        <a:buChar char="•"/>
        <a:tabLst/>
        <a:defRPr sz="4200" b="0" i="0" u="none" strike="noStrike" cap="none" spc="0" baseline="0">
          <a:solidFill>
            <a:srgbClr val="000000"/>
          </a:solidFill>
          <a:uFillTx/>
          <a:latin typeface="+mn-lt"/>
          <a:ea typeface="+mn-ea"/>
          <a:cs typeface="+mn-cs"/>
          <a:sym typeface="Helvetica Neue"/>
        </a:defRPr>
      </a:lvl3pPr>
      <a:lvl4pPr marL="1676400" marR="0" indent="-533400" algn="l" defTabSz="2438339" rtl="0" latinLnBrk="0">
        <a:lnSpc>
          <a:spcPct val="90000"/>
        </a:lnSpc>
        <a:spcBef>
          <a:spcPts val="4500"/>
        </a:spcBef>
        <a:spcAft>
          <a:spcPts val="0"/>
        </a:spcAft>
        <a:buClrTx/>
        <a:buSzPct val="123000"/>
        <a:buFontTx/>
        <a:buChar char="•"/>
        <a:tabLst/>
        <a:defRPr sz="4200" b="0" i="0" u="none" strike="noStrike" cap="none" spc="0" baseline="0">
          <a:solidFill>
            <a:srgbClr val="000000"/>
          </a:solidFill>
          <a:uFillTx/>
          <a:latin typeface="+mn-lt"/>
          <a:ea typeface="+mn-ea"/>
          <a:cs typeface="+mn-cs"/>
          <a:sym typeface="Helvetica Neue"/>
        </a:defRPr>
      </a:lvl4pPr>
      <a:lvl5pPr marL="2057400" marR="0" indent="-533400" algn="l" defTabSz="2438339" rtl="0" latinLnBrk="0">
        <a:lnSpc>
          <a:spcPct val="90000"/>
        </a:lnSpc>
        <a:spcBef>
          <a:spcPts val="4500"/>
        </a:spcBef>
        <a:spcAft>
          <a:spcPts val="0"/>
        </a:spcAft>
        <a:buClrTx/>
        <a:buSzPct val="123000"/>
        <a:buFontTx/>
        <a:buChar char="•"/>
        <a:tabLst/>
        <a:defRPr sz="4200" b="0" i="0" u="none" strike="noStrike" cap="none" spc="0" baseline="0">
          <a:solidFill>
            <a:srgbClr val="000000"/>
          </a:solidFill>
          <a:uFillTx/>
          <a:latin typeface="+mn-lt"/>
          <a:ea typeface="+mn-ea"/>
          <a:cs typeface="+mn-cs"/>
          <a:sym typeface="Helvetica Neue"/>
        </a:defRPr>
      </a:lvl5pPr>
      <a:lvl6pPr marL="2438400" marR="0" indent="-533400" algn="l" defTabSz="2438339" rtl="0" latinLnBrk="0">
        <a:lnSpc>
          <a:spcPct val="90000"/>
        </a:lnSpc>
        <a:spcBef>
          <a:spcPts val="4500"/>
        </a:spcBef>
        <a:spcAft>
          <a:spcPts val="0"/>
        </a:spcAft>
        <a:buClrTx/>
        <a:buSzPct val="123000"/>
        <a:buFontTx/>
        <a:buChar char="•"/>
        <a:tabLst/>
        <a:defRPr sz="4200" b="0" i="0" u="none" strike="noStrike" cap="none" spc="0" baseline="0">
          <a:solidFill>
            <a:srgbClr val="000000"/>
          </a:solidFill>
          <a:uFillTx/>
          <a:latin typeface="+mn-lt"/>
          <a:ea typeface="+mn-ea"/>
          <a:cs typeface="+mn-cs"/>
          <a:sym typeface="Helvetica Neue"/>
        </a:defRPr>
      </a:lvl6pPr>
      <a:lvl7pPr marL="2819400" marR="0" indent="-533400" algn="l" defTabSz="2438339" rtl="0" latinLnBrk="0">
        <a:lnSpc>
          <a:spcPct val="90000"/>
        </a:lnSpc>
        <a:spcBef>
          <a:spcPts val="4500"/>
        </a:spcBef>
        <a:spcAft>
          <a:spcPts val="0"/>
        </a:spcAft>
        <a:buClrTx/>
        <a:buSzPct val="123000"/>
        <a:buFontTx/>
        <a:buChar char="•"/>
        <a:tabLst/>
        <a:defRPr sz="4200" b="0" i="0" u="none" strike="noStrike" cap="none" spc="0" baseline="0">
          <a:solidFill>
            <a:srgbClr val="000000"/>
          </a:solidFill>
          <a:uFillTx/>
          <a:latin typeface="+mn-lt"/>
          <a:ea typeface="+mn-ea"/>
          <a:cs typeface="+mn-cs"/>
          <a:sym typeface="Helvetica Neue"/>
        </a:defRPr>
      </a:lvl7pPr>
      <a:lvl8pPr marL="3200400" marR="0" indent="-533400" algn="l" defTabSz="2438339" rtl="0" latinLnBrk="0">
        <a:lnSpc>
          <a:spcPct val="90000"/>
        </a:lnSpc>
        <a:spcBef>
          <a:spcPts val="4500"/>
        </a:spcBef>
        <a:spcAft>
          <a:spcPts val="0"/>
        </a:spcAft>
        <a:buClrTx/>
        <a:buSzPct val="123000"/>
        <a:buFontTx/>
        <a:buChar char="•"/>
        <a:tabLst/>
        <a:defRPr sz="4200" b="0" i="0" u="none" strike="noStrike" cap="none" spc="0" baseline="0">
          <a:solidFill>
            <a:srgbClr val="000000"/>
          </a:solidFill>
          <a:uFillTx/>
          <a:latin typeface="+mn-lt"/>
          <a:ea typeface="+mn-ea"/>
          <a:cs typeface="+mn-cs"/>
          <a:sym typeface="Helvetica Neue"/>
        </a:defRPr>
      </a:lvl8pPr>
      <a:lvl9pPr marL="3581400" marR="0" indent="-533400" algn="l" defTabSz="2438339" rtl="0" latinLnBrk="0">
        <a:lnSpc>
          <a:spcPct val="90000"/>
        </a:lnSpc>
        <a:spcBef>
          <a:spcPts val="4500"/>
        </a:spcBef>
        <a:spcAft>
          <a:spcPts val="0"/>
        </a:spcAft>
        <a:buClrTx/>
        <a:buSzPct val="123000"/>
        <a:buFontTx/>
        <a:buChar char="•"/>
        <a:tabLst/>
        <a:defRPr sz="4200" b="0" i="0" u="none" strike="noStrike" cap="none" spc="0" baseline="0">
          <a:solidFill>
            <a:srgbClr val="000000"/>
          </a:solidFill>
          <a:uFillTx/>
          <a:latin typeface="+mn-lt"/>
          <a:ea typeface="+mn-ea"/>
          <a:cs typeface="+mn-cs"/>
          <a:sym typeface="Helvetica Neue"/>
        </a:defRPr>
      </a:lvl9pPr>
    </p:bodyStyle>
    <p:otherStyle>
      <a:lvl1pPr marL="0" marR="0" indent="0" algn="ctr" defTabSz="821531"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821531"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821531"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821531"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821531"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821531"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821531"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821531"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821531"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video" Target="https://www.youtube.com/embed/wYvU5t9vopI?feature=oembed" TargetMode="External"/><Relationship Id="rId5" Type="http://schemas.openxmlformats.org/officeDocument/2006/relationships/image" Target="../media/image8.jpe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93D65-3535-A333-4F00-CC9BF9C2C191}"/>
              </a:ext>
            </a:extLst>
          </p:cNvPr>
          <p:cNvSpPr>
            <a:spLocks noGrp="1"/>
          </p:cNvSpPr>
          <p:nvPr>
            <p:ph type="title"/>
          </p:nvPr>
        </p:nvSpPr>
        <p:spPr>
          <a:xfrm>
            <a:off x="2480428" y="4710619"/>
            <a:ext cx="18358843" cy="1428751"/>
          </a:xfrm>
        </p:spPr>
        <p:txBody>
          <a:bodyPr>
            <a:normAutofit fontScale="90000"/>
          </a:bodyPr>
          <a:lstStyle/>
          <a:p>
            <a:pPr algn="ctr"/>
            <a:r>
              <a:rPr lang="en-GB" dirty="0"/>
              <a:t>NYTH/NEST</a:t>
            </a:r>
          </a:p>
        </p:txBody>
      </p:sp>
      <p:sp>
        <p:nvSpPr>
          <p:cNvPr id="55" name="Subtitle eg event description (‘workshop’)"/>
          <p:cNvSpPr txBox="1"/>
          <p:nvPr/>
        </p:nvSpPr>
        <p:spPr>
          <a:xfrm>
            <a:off x="1947465" y="6139370"/>
            <a:ext cx="18713971" cy="91371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nchor="ctr">
            <a:spAutoFit/>
          </a:bodyPr>
          <a:lstStyle>
            <a:lvl1pPr>
              <a:defRPr sz="5000">
                <a:solidFill>
                  <a:srgbClr val="5A866D"/>
                </a:solidFill>
                <a:latin typeface="Trebuchet MS"/>
                <a:ea typeface="Trebuchet MS"/>
                <a:cs typeface="Trebuchet MS"/>
                <a:sym typeface="Trebuchet MS"/>
              </a:defRPr>
            </a:lvl1pPr>
          </a:lstStyle>
          <a:p>
            <a:endParaRPr dirty="0"/>
          </a:p>
        </p:txBody>
      </p:sp>
      <p:pic>
        <p:nvPicPr>
          <p:cNvPr id="1026" name="Picture 2" descr="CORONAVIRUS - Pembrokeshire Coast Trust">
            <a:extLst>
              <a:ext uri="{FF2B5EF4-FFF2-40B4-BE49-F238E27FC236}">
                <a16:creationId xmlns:a16="http://schemas.microsoft.com/office/drawing/2014/main" id="{16E6A15F-C087-92FA-0541-482B0AE8E25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306308" y="11269803"/>
            <a:ext cx="3729348" cy="209775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3807FEF7-BB8E-8A43-EA62-904ACFBBE4B1}"/>
              </a:ext>
            </a:extLst>
          </p:cNvPr>
          <p:cNvPicPr>
            <a:picLocks noChangeAspect="1"/>
          </p:cNvPicPr>
          <p:nvPr/>
        </p:nvPicPr>
        <p:blipFill rotWithShape="1">
          <a:blip r:embed="rId3"/>
          <a:srcRect l="31530" t="28094" r="60128" b="44150"/>
          <a:stretch/>
        </p:blipFill>
        <p:spPr>
          <a:xfrm rot="502563">
            <a:off x="14429359" y="7644046"/>
            <a:ext cx="6031019" cy="5643711"/>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A yellow logo with black text&#10;&#10;Description automatically generated with low confidence">
            <a:extLst>
              <a:ext uri="{FF2B5EF4-FFF2-40B4-BE49-F238E27FC236}">
                <a16:creationId xmlns:a16="http://schemas.microsoft.com/office/drawing/2014/main" id="{45BD3F95-13CA-22E5-8B3F-4B23B08EF862}"/>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4226639" y="11221512"/>
            <a:ext cx="9738262" cy="2118072"/>
          </a:xfrm>
          <a:prstGeom prst="rect">
            <a:avLst/>
          </a:prstGeom>
          <a:noFill/>
          <a:extLst>
            <a:ext uri="{909E8E84-426E-40DD-AFC4-6F175D3DCCD1}">
              <a14:hiddenFill xmlns:a14="http://schemas.microsoft.com/office/drawing/2010/main">
                <a:solidFill>
                  <a:srgbClr val="FFFFFF"/>
                </a:solidFill>
              </a14:hiddenFill>
            </a:ext>
          </a:extLst>
        </p:spPr>
      </p:pic>
      <p:sp>
        <p:nvSpPr>
          <p:cNvPr id="6" name="Title 5">
            <a:extLst>
              <a:ext uri="{FF2B5EF4-FFF2-40B4-BE49-F238E27FC236}">
                <a16:creationId xmlns:a16="http://schemas.microsoft.com/office/drawing/2014/main" id="{DD7144D4-14FD-3C03-D3A9-4EDAC6ED3CF6}"/>
              </a:ext>
            </a:extLst>
          </p:cNvPr>
          <p:cNvSpPr>
            <a:spLocks noGrp="1"/>
          </p:cNvSpPr>
          <p:nvPr>
            <p:ph type="title"/>
          </p:nvPr>
        </p:nvSpPr>
        <p:spPr/>
        <p:txBody>
          <a:bodyPr>
            <a:normAutofit fontScale="90000"/>
          </a:bodyPr>
          <a:lstStyle/>
          <a:p>
            <a:endParaRPr lang="en-GB"/>
          </a:p>
        </p:txBody>
      </p:sp>
      <p:pic>
        <p:nvPicPr>
          <p:cNvPr id="11" name="Online Media 10" title="What is NEST? Nurturing, Empowering, Safe and Trusted">
            <a:hlinkClick r:id="" action="ppaction://media"/>
            <a:extLst>
              <a:ext uri="{FF2B5EF4-FFF2-40B4-BE49-F238E27FC236}">
                <a16:creationId xmlns:a16="http://schemas.microsoft.com/office/drawing/2014/main" id="{A551F903-0C0E-D28B-D1DB-1B47161750DF}"/>
              </a:ext>
            </a:extLst>
          </p:cNvPr>
          <p:cNvPicPr>
            <a:picLocks noGrp="1" noRot="1" noChangeAspect="1"/>
          </p:cNvPicPr>
          <p:nvPr>
            <p:ph idx="1"/>
            <a:videoFile r:link="rId1"/>
          </p:nvPr>
        </p:nvPicPr>
        <p:blipFill>
          <a:blip r:embed="rId5"/>
          <a:stretch>
            <a:fillRect/>
          </a:stretch>
        </p:blipFill>
        <p:spPr>
          <a:xfrm>
            <a:off x="274135" y="124123"/>
            <a:ext cx="23835118" cy="13467754"/>
          </a:xfrm>
          <a:prstGeom prst="rect">
            <a:avLst/>
          </a:prstGeom>
        </p:spPr>
      </p:pic>
    </p:spTree>
    <p:extLst>
      <p:ext uri="{BB962C8B-B14F-4D97-AF65-F5344CB8AC3E}">
        <p14:creationId xmlns:p14="http://schemas.microsoft.com/office/powerpoint/2010/main" val="805174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8BF764D-43CD-C22E-6DA7-5143512C025C}"/>
              </a:ext>
            </a:extLst>
          </p:cNvPr>
          <p:cNvSpPr txBox="1"/>
          <p:nvPr/>
        </p:nvSpPr>
        <p:spPr>
          <a:xfrm>
            <a:off x="1648678" y="1784217"/>
            <a:ext cx="9293594" cy="5336846"/>
          </a:xfrm>
          <a:prstGeom prst="rect">
            <a:avLst/>
          </a:prstGeom>
          <a:noFill/>
        </p:spPr>
        <p:txBody>
          <a:bodyPr wrap="square">
            <a:spAutoFit/>
          </a:bodyPr>
          <a:lstStyle/>
          <a:p>
            <a:pPr>
              <a:lnSpc>
                <a:spcPct val="107000"/>
              </a:lnSpc>
              <a:spcAft>
                <a:spcPts val="800"/>
              </a:spcAft>
            </a:pPr>
            <a:r>
              <a:rPr lang="en-GB" sz="4400" dirty="0">
                <a:effectLst/>
                <a:latin typeface="Calibri" panose="020F0502020204030204" pitchFamily="34" charset="0"/>
                <a:ea typeface="Calibri" panose="020F0502020204030204" pitchFamily="34" charset="0"/>
                <a:cs typeface="Times New Roman" panose="02020603050405020304" pitchFamily="18" charset="0"/>
              </a:rPr>
              <a:t> </a:t>
            </a:r>
            <a:r>
              <a:rPr lang="cy-GB" sz="44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Fframwaith NYTH/NEST, sef:</a:t>
            </a:r>
          </a:p>
          <a:p>
            <a:pPr>
              <a:lnSpc>
                <a:spcPct val="107000"/>
              </a:lnSpc>
              <a:spcAft>
                <a:spcPts val="800"/>
              </a:spcAft>
            </a:pPr>
            <a:endParaRPr lang="cy-GB" sz="44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cy-GB" sz="4400" b="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Dull gweithredu ‘system gyfan’ ar gyfer datblygu gwasanaethau iechyd meddwl, llesiant a chymorth i fabanod, plant, pobl ifanc, rhieni, gofalwyr, a’u teuluoedd ehangach</a:t>
            </a:r>
            <a:endParaRPr lang="en-GB" sz="4400" b="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7CD26150-1CD3-CD30-9C07-5936E5CC0FBB}"/>
              </a:ext>
            </a:extLst>
          </p:cNvPr>
          <p:cNvSpPr txBox="1"/>
          <p:nvPr/>
        </p:nvSpPr>
        <p:spPr>
          <a:xfrm>
            <a:off x="12816865" y="1710209"/>
            <a:ext cx="9592949" cy="6186309"/>
          </a:xfrm>
          <a:prstGeom prst="rect">
            <a:avLst/>
          </a:prstGeom>
          <a:noFill/>
        </p:spPr>
        <p:txBody>
          <a:bodyPr wrap="square">
            <a:spAutoFit/>
          </a:bodyPr>
          <a:lstStyle/>
          <a:p>
            <a:pPr algn="l"/>
            <a:r>
              <a:rPr lang="en-GB" sz="4400" b="1" i="0" dirty="0">
                <a:solidFill>
                  <a:schemeClr val="tx1"/>
                </a:solidFill>
                <a:effectLst/>
                <a:latin typeface="-apple-system"/>
              </a:rPr>
              <a:t>NYTH/NEST is:</a:t>
            </a:r>
          </a:p>
          <a:p>
            <a:pPr algn="l"/>
            <a:endParaRPr lang="en-GB" sz="4400" b="0" i="0" dirty="0">
              <a:solidFill>
                <a:schemeClr val="tx1"/>
              </a:solidFill>
              <a:effectLst/>
              <a:latin typeface="-apple-system"/>
            </a:endParaRPr>
          </a:p>
          <a:p>
            <a:pPr marL="285750" indent="-285750" algn="l">
              <a:buFont typeface="Arial" panose="020B0604020202020204" pitchFamily="34" charset="0"/>
              <a:buChar char="•"/>
            </a:pPr>
            <a:endParaRPr lang="en-GB" sz="4400" b="0" i="0" dirty="0">
              <a:solidFill>
                <a:schemeClr val="tx1"/>
              </a:solidFill>
              <a:effectLst/>
              <a:latin typeface="-apple-system"/>
            </a:endParaRPr>
          </a:p>
          <a:p>
            <a:pPr marL="285750" indent="-285750" algn="l">
              <a:buFont typeface="Arial" panose="020B0604020202020204" pitchFamily="34" charset="0"/>
              <a:buChar char="•"/>
            </a:pPr>
            <a:r>
              <a:rPr lang="en-GB" sz="4400" b="0" i="0" dirty="0">
                <a:solidFill>
                  <a:schemeClr val="tx1"/>
                </a:solidFill>
                <a:effectLst/>
                <a:latin typeface="-apple-system"/>
              </a:rPr>
              <a:t>‘Whole system' approach for developing mental health, well-being and support services for babies, children, young people, parents, carers and their wider families </a:t>
            </a:r>
          </a:p>
          <a:p>
            <a:pPr marL="285750" indent="-285750" algn="l">
              <a:buFont typeface="Arial" panose="020B0604020202020204" pitchFamily="34" charset="0"/>
              <a:buChar char="•"/>
            </a:pPr>
            <a:endParaRPr lang="en-GB" sz="4400" b="0" i="0" dirty="0">
              <a:solidFill>
                <a:schemeClr val="tx1"/>
              </a:solidFill>
              <a:effectLst/>
              <a:latin typeface="-apple-system"/>
            </a:endParaRPr>
          </a:p>
        </p:txBody>
      </p:sp>
      <p:cxnSp>
        <p:nvCxnSpPr>
          <p:cNvPr id="6" name="Straight Connector 5">
            <a:extLst>
              <a:ext uri="{FF2B5EF4-FFF2-40B4-BE49-F238E27FC236}">
                <a16:creationId xmlns:a16="http://schemas.microsoft.com/office/drawing/2014/main" id="{FC728C88-2A57-761A-EDFA-29DAEE2BFEA0}"/>
              </a:ext>
            </a:extLst>
          </p:cNvPr>
          <p:cNvCxnSpPr>
            <a:cxnSpLocks/>
          </p:cNvCxnSpPr>
          <p:nvPr/>
        </p:nvCxnSpPr>
        <p:spPr>
          <a:xfrm>
            <a:off x="11567136" y="601628"/>
            <a:ext cx="0" cy="11042976"/>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FC728C88-2A57-761A-EDFA-29DAEE2BFEA0}"/>
              </a:ext>
            </a:extLst>
          </p:cNvPr>
          <p:cNvCxnSpPr>
            <a:cxnSpLocks/>
          </p:cNvCxnSpPr>
          <p:nvPr/>
        </p:nvCxnSpPr>
        <p:spPr>
          <a:xfrm>
            <a:off x="11567136" y="601628"/>
            <a:ext cx="0" cy="11042976"/>
          </a:xfrm>
          <a:prstGeom prst="line">
            <a:avLst/>
          </a:prstGeom>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616011CA-E91C-4E8F-6C3C-22A46E1AC394}"/>
              </a:ext>
            </a:extLst>
          </p:cNvPr>
          <p:cNvSpPr txBox="1"/>
          <p:nvPr/>
        </p:nvSpPr>
        <p:spPr>
          <a:xfrm>
            <a:off x="387652" y="618976"/>
            <a:ext cx="11012944" cy="9063122"/>
          </a:xfrm>
          <a:prstGeom prst="rect">
            <a:avLst/>
          </a:prstGeom>
          <a:noFill/>
        </p:spPr>
        <p:txBody>
          <a:bodyPr wrap="square">
            <a:spAutoFit/>
          </a:bodyPr>
          <a:lstStyle/>
          <a:p>
            <a:pPr>
              <a:lnSpc>
                <a:spcPct val="107000"/>
              </a:lnSpc>
              <a:spcAft>
                <a:spcPts val="800"/>
              </a:spcAft>
            </a:pPr>
            <a:r>
              <a:rPr lang="cy-GB" sz="44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Nod fframwaith NYTH/NEST yw:</a:t>
            </a:r>
            <a:r>
              <a:rPr lang="cy-GB" sz="44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endParaRPr lang="en-GB" sz="44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cy-GB" sz="4400" b="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Sicrhau ei bod yn bosibl gael mynediad at arbenigedd a chyngor yn gynt.</a:t>
            </a:r>
            <a:endParaRPr lang="en-GB" sz="4400" b="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cy-GB" sz="4400" b="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Rhoi i’r oedolion yr ymddiriedir ynddynt, ac sy’n agosaf at y plant, y sgiliau a’r hyder i ddeall sut y </a:t>
            </a:r>
            <a:r>
              <a:rPr lang="cy-GB" sz="4400" b="0" dirty="0" err="1">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gallant</a:t>
            </a:r>
            <a:r>
              <a:rPr lang="cy-GB" sz="4400" b="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 helpu. </a:t>
            </a:r>
          </a:p>
          <a:p>
            <a:pPr marL="342900" lvl="0" indent="-342900">
              <a:lnSpc>
                <a:spcPct val="107000"/>
              </a:lnSpc>
              <a:spcAft>
                <a:spcPts val="800"/>
              </a:spcAft>
              <a:buFont typeface="Arial" panose="020B0604020202020204" pitchFamily="34" charset="0"/>
              <a:buChar char="•"/>
              <a:tabLst>
                <a:tab pos="457200" algn="l"/>
              </a:tabLst>
            </a:pPr>
            <a:r>
              <a:rPr lang="cy-GB" sz="4400" b="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Gweithredu’n seiliedig ar ‘dim drws anghywir’ </a:t>
            </a:r>
            <a:endParaRPr lang="en-GB" sz="4400" b="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cy-GB" sz="4400" b="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Darparu’r cymorth iawn ar yr amser iawn yn y ffordd iawn</a:t>
            </a:r>
            <a:endParaRPr lang="en-GB" sz="4400" b="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endParaRPr lang="en-GB" sz="4400" b="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cy-GB" sz="18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480E8FFC-BDBB-7D82-9937-A8F0EFE99D0E}"/>
              </a:ext>
            </a:extLst>
          </p:cNvPr>
          <p:cNvSpPr txBox="1"/>
          <p:nvPr/>
        </p:nvSpPr>
        <p:spPr>
          <a:xfrm>
            <a:off x="11900218" y="618976"/>
            <a:ext cx="12262670" cy="8894743"/>
          </a:xfrm>
          <a:prstGeom prst="rect">
            <a:avLst/>
          </a:prstGeom>
          <a:noFill/>
        </p:spPr>
        <p:txBody>
          <a:bodyPr wrap="square">
            <a:spAutoFit/>
          </a:bodyPr>
          <a:lstStyle/>
          <a:p>
            <a:pPr algn="just"/>
            <a:r>
              <a:rPr lang="en-GB" sz="4400" b="1" dirty="0">
                <a:solidFill>
                  <a:schemeClr val="tx1"/>
                </a:solidFill>
                <a:effectLst/>
                <a:latin typeface="Calibri" panose="020F0502020204030204" pitchFamily="34" charset="0"/>
                <a:ea typeface="Times New Roman" panose="02020603050405020304" pitchFamily="18" charset="0"/>
              </a:rPr>
              <a:t>NYTH/NEST aims to</a:t>
            </a:r>
            <a:r>
              <a:rPr lang="en-GB" sz="4400" dirty="0">
                <a:solidFill>
                  <a:schemeClr val="tx1"/>
                </a:solidFill>
                <a:effectLst/>
                <a:latin typeface="Calibri" panose="020F0502020204030204" pitchFamily="34" charset="0"/>
                <a:ea typeface="Times New Roman" panose="02020603050405020304" pitchFamily="18" charset="0"/>
              </a:rPr>
              <a:t>: </a:t>
            </a:r>
          </a:p>
          <a:p>
            <a:pPr algn="just"/>
            <a:endParaRPr lang="en-GB" sz="4400" b="0" dirty="0">
              <a:solidFill>
                <a:schemeClr val="tx1"/>
              </a:solidFill>
              <a:effectLst/>
              <a:ea typeface="Times New Roman" panose="02020603050405020304" pitchFamily="18" charset="0"/>
            </a:endParaRPr>
          </a:p>
          <a:p>
            <a:pPr marL="285750" indent="-285750" algn="just">
              <a:buFont typeface="Arial" panose="020B0604020202020204" pitchFamily="34" charset="0"/>
              <a:buChar char="•"/>
            </a:pPr>
            <a:r>
              <a:rPr lang="en-GB" sz="4400" b="0" dirty="0">
                <a:solidFill>
                  <a:schemeClr val="tx1"/>
                </a:solidFill>
                <a:effectLst/>
                <a:ea typeface="Times New Roman" panose="02020603050405020304" pitchFamily="18" charset="0"/>
              </a:rPr>
              <a:t>Make expertise and advice quicker to access.</a:t>
            </a:r>
          </a:p>
          <a:p>
            <a:pPr algn="just"/>
            <a:endParaRPr lang="en-GB" sz="4400" b="0" dirty="0">
              <a:solidFill>
                <a:schemeClr val="tx1"/>
              </a:solidFill>
              <a:effectLst/>
              <a:ea typeface="Times New Roman" panose="02020603050405020304" pitchFamily="18" charset="0"/>
            </a:endParaRPr>
          </a:p>
          <a:p>
            <a:pPr marL="285750" indent="-285750" algn="just">
              <a:buFont typeface="Arial" panose="020B0604020202020204" pitchFamily="34" charset="0"/>
              <a:buChar char="•"/>
            </a:pPr>
            <a:r>
              <a:rPr lang="en-GB" sz="4400" b="0" dirty="0">
                <a:solidFill>
                  <a:schemeClr val="tx1"/>
                </a:solidFill>
                <a:ea typeface="Times New Roman" panose="02020603050405020304" pitchFamily="18" charset="0"/>
              </a:rPr>
              <a:t>G</a:t>
            </a:r>
            <a:r>
              <a:rPr lang="en-GB" sz="4400" b="0" dirty="0">
                <a:solidFill>
                  <a:schemeClr val="tx1"/>
                </a:solidFill>
                <a:effectLst/>
                <a:ea typeface="Times New Roman" panose="02020603050405020304" pitchFamily="18" charset="0"/>
              </a:rPr>
              <a:t>ive the trusted adults closest to children the skills and confidence to understand what they can do to help.</a:t>
            </a:r>
          </a:p>
          <a:p>
            <a:pPr marL="285750" indent="-285750" algn="just">
              <a:buFont typeface="Arial" panose="020B0604020202020204" pitchFamily="34" charset="0"/>
              <a:buChar char="•"/>
            </a:pPr>
            <a:endParaRPr lang="en-GB" sz="4400" b="0" dirty="0">
              <a:solidFill>
                <a:schemeClr val="tx1"/>
              </a:solidFill>
              <a:effectLst/>
              <a:ea typeface="Times New Roman" panose="02020603050405020304" pitchFamily="18" charset="0"/>
            </a:endParaRPr>
          </a:p>
          <a:p>
            <a:pPr marL="285750" indent="-285750" algn="just">
              <a:buFont typeface="Arial" panose="020B0604020202020204" pitchFamily="34" charset="0"/>
              <a:buChar char="•"/>
            </a:pPr>
            <a:r>
              <a:rPr lang="en-GB" sz="4400" b="0" dirty="0">
                <a:solidFill>
                  <a:schemeClr val="bg2">
                    <a:lumMod val="25000"/>
                  </a:schemeClr>
                </a:solidFill>
                <a:effectLst/>
                <a:ea typeface="Times New Roman" panose="02020603050405020304" pitchFamily="18" charset="0"/>
              </a:rPr>
              <a:t>‘</a:t>
            </a:r>
            <a:r>
              <a:rPr lang="en-GB" sz="4400" b="0" dirty="0">
                <a:solidFill>
                  <a:schemeClr val="bg2">
                    <a:lumMod val="25000"/>
                  </a:schemeClr>
                </a:solidFill>
                <a:ea typeface="Times New Roman" panose="02020603050405020304" pitchFamily="18" charset="0"/>
              </a:rPr>
              <a:t>N</a:t>
            </a:r>
            <a:r>
              <a:rPr lang="en-GB" sz="4400" b="0" dirty="0">
                <a:solidFill>
                  <a:schemeClr val="bg2">
                    <a:lumMod val="25000"/>
                  </a:schemeClr>
                </a:solidFill>
                <a:effectLst/>
                <a:ea typeface="Times New Roman" panose="02020603050405020304" pitchFamily="18" charset="0"/>
              </a:rPr>
              <a:t>o wrong door’ approach </a:t>
            </a:r>
          </a:p>
          <a:p>
            <a:pPr marL="285750" indent="-285750" algn="just">
              <a:buFont typeface="Arial" panose="020B0604020202020204" pitchFamily="34" charset="0"/>
              <a:buChar char="•"/>
            </a:pPr>
            <a:endParaRPr lang="en-GB" sz="4400" b="0" dirty="0">
              <a:solidFill>
                <a:schemeClr val="bg2">
                  <a:lumMod val="25000"/>
                </a:schemeClr>
              </a:solidFill>
              <a:ea typeface="Times New Roman" panose="02020603050405020304" pitchFamily="18" charset="0"/>
            </a:endParaRPr>
          </a:p>
          <a:p>
            <a:pPr marL="285750" indent="-285750" algn="just">
              <a:buFont typeface="Arial" panose="020B0604020202020204" pitchFamily="34" charset="0"/>
              <a:buChar char="•"/>
            </a:pPr>
            <a:r>
              <a:rPr lang="en-GB" sz="4400" b="0" dirty="0">
                <a:solidFill>
                  <a:schemeClr val="bg2">
                    <a:lumMod val="25000"/>
                  </a:schemeClr>
                </a:solidFill>
                <a:ea typeface="Times New Roman" panose="02020603050405020304" pitchFamily="18" charset="0"/>
              </a:rPr>
              <a:t>R</a:t>
            </a:r>
            <a:r>
              <a:rPr lang="en-GB" sz="4400" b="0" dirty="0">
                <a:solidFill>
                  <a:schemeClr val="bg2">
                    <a:lumMod val="25000"/>
                  </a:schemeClr>
                </a:solidFill>
                <a:effectLst/>
                <a:ea typeface="Times New Roman" panose="02020603050405020304" pitchFamily="18" charset="0"/>
              </a:rPr>
              <a:t>ight </a:t>
            </a:r>
            <a:r>
              <a:rPr lang="en-GB" sz="4400" b="0" dirty="0">
                <a:solidFill>
                  <a:schemeClr val="bg2">
                    <a:lumMod val="25000"/>
                  </a:schemeClr>
                </a:solidFill>
                <a:ea typeface="Times New Roman" panose="02020603050405020304" pitchFamily="18" charset="0"/>
              </a:rPr>
              <a:t>H</a:t>
            </a:r>
            <a:r>
              <a:rPr lang="en-GB" sz="4400" b="0" dirty="0">
                <a:solidFill>
                  <a:schemeClr val="bg2">
                    <a:lumMod val="25000"/>
                  </a:schemeClr>
                </a:solidFill>
                <a:effectLst/>
                <a:ea typeface="Times New Roman" panose="02020603050405020304" pitchFamily="18" charset="0"/>
              </a:rPr>
              <a:t>elp at the Right </a:t>
            </a:r>
            <a:r>
              <a:rPr lang="en-GB" sz="4400" b="0" dirty="0">
                <a:solidFill>
                  <a:schemeClr val="bg2">
                    <a:lumMod val="25000"/>
                  </a:schemeClr>
                </a:solidFill>
                <a:ea typeface="Times New Roman" panose="02020603050405020304" pitchFamily="18" charset="0"/>
              </a:rPr>
              <a:t>T</a:t>
            </a:r>
            <a:r>
              <a:rPr lang="en-GB" sz="4400" b="0" dirty="0">
                <a:solidFill>
                  <a:schemeClr val="bg2">
                    <a:lumMod val="25000"/>
                  </a:schemeClr>
                </a:solidFill>
                <a:effectLst/>
                <a:ea typeface="Times New Roman" panose="02020603050405020304" pitchFamily="18" charset="0"/>
              </a:rPr>
              <a:t>ime in the Right Way.</a:t>
            </a:r>
          </a:p>
          <a:p>
            <a:pPr marL="285750" indent="-285750" algn="just">
              <a:buFont typeface="Arial" panose="020B0604020202020204" pitchFamily="34" charset="0"/>
              <a:buChar char="•"/>
            </a:pPr>
            <a:endParaRPr lang="en-GB" sz="4400" b="0" dirty="0">
              <a:solidFill>
                <a:schemeClr val="tx1"/>
              </a:solidFill>
              <a:effectLst/>
              <a:ea typeface="Times New Roman" panose="02020603050405020304" pitchFamily="18" charset="0"/>
            </a:endParaRPr>
          </a:p>
          <a:p>
            <a:pPr marL="285750" indent="-285750" algn="just">
              <a:buFont typeface="Arial" panose="020B0604020202020204" pitchFamily="34" charset="0"/>
              <a:buChar char="•"/>
            </a:pPr>
            <a:endParaRPr lang="en-GB" sz="4400" b="0" dirty="0">
              <a:solidFill>
                <a:schemeClr val="tx1"/>
              </a:solidFill>
              <a:effectLst/>
              <a:ea typeface="Times New Roman" panose="02020603050405020304" pitchFamily="18" charset="0"/>
            </a:endParaRPr>
          </a:p>
        </p:txBody>
      </p:sp>
    </p:spTree>
    <p:extLst>
      <p:ext uri="{BB962C8B-B14F-4D97-AF65-F5344CB8AC3E}">
        <p14:creationId xmlns:p14="http://schemas.microsoft.com/office/powerpoint/2010/main" val="1272482542"/>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AADA888-A267-93CC-EF13-8DC651B3B44E}"/>
              </a:ext>
            </a:extLst>
          </p:cNvPr>
          <p:cNvPicPr>
            <a:picLocks noChangeAspect="1"/>
          </p:cNvPicPr>
          <p:nvPr/>
        </p:nvPicPr>
        <p:blipFill rotWithShape="1">
          <a:blip r:embed="rId2"/>
          <a:srcRect l="10715" t="31823" r="60904" b="29081"/>
          <a:stretch/>
        </p:blipFill>
        <p:spPr>
          <a:xfrm>
            <a:off x="879137" y="1199447"/>
            <a:ext cx="22625725" cy="8765451"/>
          </a:xfrm>
          <a:prstGeom prst="rect">
            <a:avLst/>
          </a:prstGeom>
        </p:spPr>
      </p:pic>
    </p:spTree>
    <p:extLst>
      <p:ext uri="{BB962C8B-B14F-4D97-AF65-F5344CB8AC3E}">
        <p14:creationId xmlns:p14="http://schemas.microsoft.com/office/powerpoint/2010/main" val="3886576696"/>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12197B3-59CA-0F99-9E09-35B0D1553C82}"/>
              </a:ext>
            </a:extLst>
          </p:cNvPr>
          <p:cNvSpPr/>
          <p:nvPr/>
        </p:nvSpPr>
        <p:spPr>
          <a:xfrm>
            <a:off x="0" y="7931020"/>
            <a:ext cx="24384000" cy="5784980"/>
          </a:xfrm>
          <a:prstGeom prst="rect">
            <a:avLst/>
          </a:prstGeom>
          <a:solidFill>
            <a:srgbClr val="FFFFFF"/>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en-GB" sz="30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pic>
        <p:nvPicPr>
          <p:cNvPr id="6" name="Picture 5">
            <a:extLst>
              <a:ext uri="{FF2B5EF4-FFF2-40B4-BE49-F238E27FC236}">
                <a16:creationId xmlns:a16="http://schemas.microsoft.com/office/drawing/2014/main" id="{DBBDB10F-BBD7-6CC3-FA67-BA41E3C2713F}"/>
              </a:ext>
            </a:extLst>
          </p:cNvPr>
          <p:cNvPicPr>
            <a:picLocks noChangeAspect="1"/>
          </p:cNvPicPr>
          <p:nvPr/>
        </p:nvPicPr>
        <p:blipFill>
          <a:blip r:embed="rId2"/>
          <a:stretch>
            <a:fillRect/>
          </a:stretch>
        </p:blipFill>
        <p:spPr>
          <a:xfrm>
            <a:off x="257497" y="1176560"/>
            <a:ext cx="11594520" cy="11091286"/>
          </a:xfrm>
          <a:prstGeom prst="rect">
            <a:avLst/>
          </a:prstGeom>
        </p:spPr>
      </p:pic>
      <p:pic>
        <p:nvPicPr>
          <p:cNvPr id="8" name="Picture 7">
            <a:extLst>
              <a:ext uri="{FF2B5EF4-FFF2-40B4-BE49-F238E27FC236}">
                <a16:creationId xmlns:a16="http://schemas.microsoft.com/office/drawing/2014/main" id="{4009FE37-BB80-02BE-A76A-4562F7D719C5}"/>
              </a:ext>
            </a:extLst>
          </p:cNvPr>
          <p:cNvPicPr>
            <a:picLocks noChangeAspect="1"/>
          </p:cNvPicPr>
          <p:nvPr/>
        </p:nvPicPr>
        <p:blipFill>
          <a:blip r:embed="rId3"/>
          <a:stretch>
            <a:fillRect/>
          </a:stretch>
        </p:blipFill>
        <p:spPr>
          <a:xfrm>
            <a:off x="12109514" y="1176560"/>
            <a:ext cx="11890443" cy="11362880"/>
          </a:xfrm>
          <a:prstGeom prst="rect">
            <a:avLst/>
          </a:prstGeom>
        </p:spPr>
      </p:pic>
    </p:spTree>
    <p:extLst>
      <p:ext uri="{BB962C8B-B14F-4D97-AF65-F5344CB8AC3E}">
        <p14:creationId xmlns:p14="http://schemas.microsoft.com/office/powerpoint/2010/main" val="2962426477"/>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CFA51BB-8E45-075F-889F-97504A0BD2B1}"/>
              </a:ext>
            </a:extLst>
          </p:cNvPr>
          <p:cNvSpPr txBox="1"/>
          <p:nvPr/>
        </p:nvSpPr>
        <p:spPr>
          <a:xfrm>
            <a:off x="752621" y="1895998"/>
            <a:ext cx="10621108" cy="84542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r>
              <a:rPr lang="en-GB" sz="4000" b="1" i="0" dirty="0" err="1">
                <a:solidFill>
                  <a:srgbClr val="0070C0"/>
                </a:solidFill>
                <a:effectLst/>
                <a:latin typeface="Calibri" panose="020F0502020204030204" pitchFamily="34" charset="0"/>
                <a:cs typeface="Calibri" panose="020F0502020204030204" pitchFamily="34" charset="0"/>
              </a:rPr>
              <a:t>Oedolion</a:t>
            </a:r>
            <a:r>
              <a:rPr lang="en-GB" sz="4000" b="1" i="0" dirty="0">
                <a:solidFill>
                  <a:srgbClr val="0070C0"/>
                </a:solidFill>
                <a:effectLst/>
                <a:latin typeface="Calibri" panose="020F0502020204030204" pitchFamily="34" charset="0"/>
                <a:cs typeface="Calibri" panose="020F0502020204030204" pitchFamily="34" charset="0"/>
              </a:rPr>
              <a:t> </a:t>
            </a:r>
            <a:r>
              <a:rPr lang="en-GB" sz="4000" b="1" i="0" dirty="0" err="1">
                <a:solidFill>
                  <a:srgbClr val="0070C0"/>
                </a:solidFill>
                <a:effectLst/>
                <a:latin typeface="Calibri" panose="020F0502020204030204" pitchFamily="34" charset="0"/>
                <a:cs typeface="Calibri" panose="020F0502020204030204" pitchFamily="34" charset="0"/>
              </a:rPr>
              <a:t>yr</a:t>
            </a:r>
            <a:r>
              <a:rPr lang="en-GB" sz="4000" b="1" i="0" dirty="0">
                <a:solidFill>
                  <a:srgbClr val="0070C0"/>
                </a:solidFill>
                <a:effectLst/>
                <a:latin typeface="Calibri" panose="020F0502020204030204" pitchFamily="34" charset="0"/>
                <a:cs typeface="Calibri" panose="020F0502020204030204" pitchFamily="34" charset="0"/>
              </a:rPr>
              <a:t> </a:t>
            </a:r>
            <a:r>
              <a:rPr lang="en-GB" sz="4000" b="1" i="0" dirty="0" err="1">
                <a:solidFill>
                  <a:srgbClr val="0070C0"/>
                </a:solidFill>
                <a:effectLst/>
                <a:latin typeface="Calibri" panose="020F0502020204030204" pitchFamily="34" charset="0"/>
                <a:cs typeface="Calibri" panose="020F0502020204030204" pitchFamily="34" charset="0"/>
              </a:rPr>
              <a:t>ymddiriedir</a:t>
            </a:r>
            <a:r>
              <a:rPr lang="en-GB" sz="4000" b="1" i="0" dirty="0">
                <a:solidFill>
                  <a:srgbClr val="0070C0"/>
                </a:solidFill>
                <a:effectLst/>
                <a:latin typeface="Calibri" panose="020F0502020204030204" pitchFamily="34" charset="0"/>
                <a:cs typeface="Calibri" panose="020F0502020204030204" pitchFamily="34" charset="0"/>
              </a:rPr>
              <a:t> </a:t>
            </a:r>
            <a:r>
              <a:rPr lang="en-GB" sz="4000" b="1" i="0" dirty="0" err="1">
                <a:solidFill>
                  <a:srgbClr val="0070C0"/>
                </a:solidFill>
                <a:effectLst/>
                <a:latin typeface="Calibri" panose="020F0502020204030204" pitchFamily="34" charset="0"/>
                <a:cs typeface="Calibri" panose="020F0502020204030204" pitchFamily="34" charset="0"/>
              </a:rPr>
              <a:t>ynddynt</a:t>
            </a:r>
            <a:endParaRPr lang="en-GB" sz="4000" b="1" i="0" dirty="0">
              <a:solidFill>
                <a:srgbClr val="0070C0"/>
              </a:solidFill>
              <a:effectLst/>
              <a:latin typeface="Calibri" panose="020F0502020204030204" pitchFamily="34" charset="0"/>
              <a:cs typeface="Calibri" panose="020F0502020204030204" pitchFamily="34" charset="0"/>
            </a:endParaRPr>
          </a:p>
          <a:p>
            <a:r>
              <a:rPr lang="en-GB" sz="4000" b="1" i="0" dirty="0">
                <a:solidFill>
                  <a:srgbClr val="0070C0"/>
                </a:solidFill>
                <a:effectLst/>
                <a:latin typeface="Calibri" panose="020F0502020204030204" pitchFamily="34" charset="0"/>
                <a:cs typeface="Calibri" panose="020F0502020204030204" pitchFamily="34" charset="0"/>
              </a:rPr>
              <a:t> </a:t>
            </a:r>
          </a:p>
          <a:p>
            <a:pPr algn="l"/>
            <a:r>
              <a:rPr lang="en-GB" sz="4000" b="0" i="0" dirty="0">
                <a:solidFill>
                  <a:srgbClr val="0070C0"/>
                </a:solidFill>
                <a:effectLst/>
                <a:latin typeface="Calibri" panose="020F0502020204030204" pitchFamily="34" charset="0"/>
                <a:cs typeface="Calibri" panose="020F0502020204030204" pitchFamily="34" charset="0"/>
              </a:rPr>
              <a:t>Mae </a:t>
            </a:r>
            <a:r>
              <a:rPr lang="en-GB" sz="4000" b="0" i="0" dirty="0" err="1">
                <a:solidFill>
                  <a:srgbClr val="0070C0"/>
                </a:solidFill>
                <a:effectLst/>
                <a:latin typeface="Calibri" panose="020F0502020204030204" pitchFamily="34" charset="0"/>
                <a:cs typeface="Calibri" panose="020F0502020204030204" pitchFamily="34" charset="0"/>
              </a:rPr>
              <a:t>oedolion</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yr</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ymddiriedir</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ynddynt</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yn</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gallu</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helpu</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drwy</a:t>
            </a:r>
            <a:r>
              <a:rPr lang="en-GB" sz="4000" b="0" i="0" dirty="0">
                <a:solidFill>
                  <a:srgbClr val="0070C0"/>
                </a:solidFill>
                <a:effectLst/>
                <a:latin typeface="Calibri" panose="020F0502020204030204" pitchFamily="34" charset="0"/>
                <a:cs typeface="Calibri" panose="020F0502020204030204" pitchFamily="34" charset="0"/>
              </a:rPr>
              <a:t>: </a:t>
            </a:r>
          </a:p>
          <a:p>
            <a:pPr algn="l">
              <a:buFont typeface="Arial" panose="020B0604020202020204" pitchFamily="34" charset="0"/>
              <a:buChar char="•"/>
            </a:pPr>
            <a:r>
              <a:rPr lang="en-GB" sz="4000" b="0" i="0" dirty="0" err="1">
                <a:solidFill>
                  <a:srgbClr val="0070C0"/>
                </a:solidFill>
                <a:effectLst/>
                <a:latin typeface="Calibri" panose="020F0502020204030204" pitchFamily="34" charset="0"/>
                <a:cs typeface="Calibri" panose="020F0502020204030204" pitchFamily="34" charset="0"/>
              </a:rPr>
              <a:t>wrando</a:t>
            </a:r>
            <a:r>
              <a:rPr lang="en-GB" sz="4000" b="0" i="0" dirty="0">
                <a:solidFill>
                  <a:srgbClr val="0070C0"/>
                </a:solidFill>
                <a:effectLst/>
                <a:latin typeface="Calibri" panose="020F0502020204030204" pitchFamily="34" charset="0"/>
                <a:cs typeface="Calibri" panose="020F0502020204030204" pitchFamily="34" charset="0"/>
              </a:rPr>
              <a:t> a </a:t>
            </a:r>
            <a:r>
              <a:rPr lang="en-GB" sz="4000" b="0" i="0" dirty="0" err="1">
                <a:solidFill>
                  <a:srgbClr val="0070C0"/>
                </a:solidFill>
                <a:effectLst/>
                <a:latin typeface="Calibri" panose="020F0502020204030204" pitchFamily="34" charset="0"/>
                <a:cs typeface="Calibri" panose="020F0502020204030204" pitchFamily="34" charset="0"/>
              </a:rPr>
              <a:t>chydymdeimlo</a:t>
            </a:r>
            <a:r>
              <a:rPr lang="en-GB" sz="4000" b="0" i="0" dirty="0">
                <a:solidFill>
                  <a:srgbClr val="0070C0"/>
                </a:solidFill>
                <a:effectLst/>
                <a:latin typeface="Calibri" panose="020F0502020204030204" pitchFamily="34" charset="0"/>
                <a:cs typeface="Calibri" panose="020F0502020204030204" pitchFamily="34" charset="0"/>
              </a:rPr>
              <a:t> </a:t>
            </a:r>
          </a:p>
          <a:p>
            <a:pPr algn="l">
              <a:buFont typeface="Arial" panose="020B0604020202020204" pitchFamily="34" charset="0"/>
              <a:buChar char="•"/>
            </a:pPr>
            <a:r>
              <a:rPr lang="en-GB" sz="4000" b="0" i="0" dirty="0" err="1">
                <a:solidFill>
                  <a:srgbClr val="0070C0"/>
                </a:solidFill>
                <a:effectLst/>
                <a:latin typeface="Calibri" panose="020F0502020204030204" pitchFamily="34" charset="0"/>
                <a:cs typeface="Calibri" panose="020F0502020204030204" pitchFamily="34" charset="0"/>
              </a:rPr>
              <a:t>helpu</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i</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ddod</a:t>
            </a:r>
            <a:r>
              <a:rPr lang="en-GB" sz="4000" b="0" i="0" dirty="0">
                <a:solidFill>
                  <a:srgbClr val="0070C0"/>
                </a:solidFill>
                <a:effectLst/>
                <a:latin typeface="Calibri" panose="020F0502020204030204" pitchFamily="34" charset="0"/>
                <a:cs typeface="Calibri" panose="020F0502020204030204" pitchFamily="34" charset="0"/>
              </a:rPr>
              <a:t> o </a:t>
            </a:r>
            <a:r>
              <a:rPr lang="en-GB" sz="4000" b="0" i="0" dirty="0" err="1">
                <a:solidFill>
                  <a:srgbClr val="0070C0"/>
                </a:solidFill>
                <a:effectLst/>
                <a:latin typeface="Calibri" panose="020F0502020204030204" pitchFamily="34" charset="0"/>
                <a:cs typeface="Calibri" panose="020F0502020204030204" pitchFamily="34" charset="0"/>
              </a:rPr>
              <a:t>hyd</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i</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eiriau</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ar</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gyfer</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emosiynau</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anodd</a:t>
            </a:r>
            <a:r>
              <a:rPr lang="en-GB" sz="4000" b="0" i="0" dirty="0">
                <a:solidFill>
                  <a:srgbClr val="0070C0"/>
                </a:solidFill>
                <a:effectLst/>
                <a:latin typeface="Calibri" panose="020F0502020204030204" pitchFamily="34" charset="0"/>
                <a:cs typeface="Calibri" panose="020F0502020204030204" pitchFamily="34" charset="0"/>
              </a:rPr>
              <a:t> </a:t>
            </a:r>
          </a:p>
          <a:p>
            <a:pPr algn="l">
              <a:buFont typeface="Arial" panose="020B0604020202020204" pitchFamily="34" charset="0"/>
              <a:buChar char="•"/>
            </a:pPr>
            <a:r>
              <a:rPr lang="en-GB" sz="4000" b="0" i="0" dirty="0" err="1">
                <a:solidFill>
                  <a:srgbClr val="0070C0"/>
                </a:solidFill>
                <a:effectLst/>
                <a:latin typeface="Calibri" panose="020F0502020204030204" pitchFamily="34" charset="0"/>
                <a:cs typeface="Calibri" panose="020F0502020204030204" pitchFamily="34" charset="0"/>
              </a:rPr>
              <a:t>dangos</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ffyrdd</a:t>
            </a:r>
            <a:r>
              <a:rPr lang="en-GB" sz="4000" b="0" i="0" dirty="0">
                <a:solidFill>
                  <a:srgbClr val="0070C0"/>
                </a:solidFill>
                <a:effectLst/>
                <a:latin typeface="Calibri" panose="020F0502020204030204" pitchFamily="34" charset="0"/>
                <a:cs typeface="Calibri" panose="020F0502020204030204" pitchFamily="34" charset="0"/>
              </a:rPr>
              <a:t> o </a:t>
            </a:r>
            <a:r>
              <a:rPr lang="en-GB" sz="4000" b="0" i="0" dirty="0" err="1">
                <a:solidFill>
                  <a:srgbClr val="0070C0"/>
                </a:solidFill>
                <a:effectLst/>
                <a:latin typeface="Calibri" panose="020F0502020204030204" pitchFamily="34" charset="0"/>
                <a:cs typeface="Calibri" panose="020F0502020204030204" pitchFamily="34" charset="0"/>
              </a:rPr>
              <a:t>reoli</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anawsterau</a:t>
            </a:r>
            <a:r>
              <a:rPr lang="en-GB" sz="4000" b="0" i="0" dirty="0">
                <a:solidFill>
                  <a:srgbClr val="0070C0"/>
                </a:solidFill>
                <a:effectLst/>
                <a:latin typeface="Calibri" panose="020F0502020204030204" pitchFamily="34" charset="0"/>
                <a:cs typeface="Calibri" panose="020F0502020204030204" pitchFamily="34" charset="0"/>
              </a:rPr>
              <a:t> </a:t>
            </a:r>
          </a:p>
          <a:p>
            <a:pPr algn="l">
              <a:buFont typeface="Arial" panose="020B0604020202020204" pitchFamily="34" charset="0"/>
              <a:buChar char="•"/>
            </a:pPr>
            <a:r>
              <a:rPr lang="en-GB" sz="4000" b="0" i="0" dirty="0" err="1">
                <a:solidFill>
                  <a:srgbClr val="0070C0"/>
                </a:solidFill>
                <a:effectLst/>
                <a:latin typeface="Calibri" panose="020F0502020204030204" pitchFamily="34" charset="0"/>
                <a:cs typeface="Calibri" panose="020F0502020204030204" pitchFamily="34" charset="0"/>
              </a:rPr>
              <a:t>helpu</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i</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ddatrys</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problemau</a:t>
            </a:r>
            <a:r>
              <a:rPr lang="en-GB" sz="4000" b="0" i="0" dirty="0">
                <a:solidFill>
                  <a:srgbClr val="0070C0"/>
                </a:solidFill>
                <a:effectLst/>
                <a:latin typeface="Calibri" panose="020F0502020204030204" pitchFamily="34" charset="0"/>
                <a:cs typeface="Calibri" panose="020F0502020204030204" pitchFamily="34" charset="0"/>
              </a:rPr>
              <a:t> </a:t>
            </a:r>
          </a:p>
          <a:p>
            <a:pPr algn="l">
              <a:buFont typeface="Arial" panose="020B0604020202020204" pitchFamily="34" charset="0"/>
              <a:buChar char="•"/>
            </a:pPr>
            <a:r>
              <a:rPr lang="en-GB" sz="4000" b="0" i="0" dirty="0" err="1">
                <a:solidFill>
                  <a:srgbClr val="0070C0"/>
                </a:solidFill>
                <a:effectLst/>
                <a:latin typeface="Calibri" panose="020F0502020204030204" pitchFamily="34" charset="0"/>
                <a:cs typeface="Calibri" panose="020F0502020204030204" pitchFamily="34" charset="0"/>
              </a:rPr>
              <a:t>deall</a:t>
            </a:r>
            <a:r>
              <a:rPr lang="en-GB" sz="4000" b="0" i="0" dirty="0">
                <a:solidFill>
                  <a:srgbClr val="0070C0"/>
                </a:solidFill>
                <a:effectLst/>
                <a:latin typeface="Calibri" panose="020F0502020204030204" pitchFamily="34" charset="0"/>
                <a:cs typeface="Calibri" panose="020F0502020204030204" pitchFamily="34" charset="0"/>
              </a:rPr>
              <a:t> bod </a:t>
            </a:r>
            <a:r>
              <a:rPr lang="en-GB" sz="4000" b="0" i="0" dirty="0" err="1">
                <a:solidFill>
                  <a:srgbClr val="0070C0"/>
                </a:solidFill>
                <a:effectLst/>
                <a:latin typeface="Calibri" panose="020F0502020204030204" pitchFamily="34" charset="0"/>
                <a:cs typeface="Calibri" panose="020F0502020204030204" pitchFamily="34" charset="0"/>
              </a:rPr>
              <a:t>dicter</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weithiau</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yn</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ymwneud</a:t>
            </a:r>
            <a:r>
              <a:rPr lang="en-GB" sz="4000" b="0" i="0" dirty="0">
                <a:solidFill>
                  <a:srgbClr val="0070C0"/>
                </a:solidFill>
                <a:effectLst/>
                <a:latin typeface="Calibri" panose="020F0502020204030204" pitchFamily="34" charset="0"/>
                <a:cs typeface="Calibri" panose="020F0502020204030204" pitchFamily="34" charset="0"/>
              </a:rPr>
              <a:t> â </a:t>
            </a:r>
            <a:r>
              <a:rPr lang="en-GB" sz="4000" b="0" i="0" dirty="0" err="1">
                <a:solidFill>
                  <a:srgbClr val="0070C0"/>
                </a:solidFill>
                <a:effectLst/>
                <a:latin typeface="Calibri" panose="020F0502020204030204" pitchFamily="34" charset="0"/>
                <a:cs typeface="Calibri" panose="020F0502020204030204" pitchFamily="34" charset="0"/>
              </a:rPr>
              <a:t>phryder</a:t>
            </a:r>
            <a:r>
              <a:rPr lang="en-GB" sz="4000" b="0" i="0" dirty="0">
                <a:solidFill>
                  <a:srgbClr val="0070C0"/>
                </a:solidFill>
                <a:effectLst/>
                <a:latin typeface="Calibri" panose="020F0502020204030204" pitchFamily="34" charset="0"/>
                <a:cs typeface="Calibri" panose="020F0502020204030204" pitchFamily="34" charset="0"/>
              </a:rPr>
              <a:t> </a:t>
            </a:r>
          </a:p>
          <a:p>
            <a:pPr algn="l"/>
            <a:endParaRPr lang="en-GB" sz="4000" b="0" i="0" dirty="0">
              <a:solidFill>
                <a:srgbClr val="0070C0"/>
              </a:solidFill>
              <a:effectLst/>
              <a:latin typeface="Calibri" panose="020F0502020204030204" pitchFamily="34" charset="0"/>
              <a:cs typeface="Calibri" panose="020F0502020204030204" pitchFamily="34" charset="0"/>
            </a:endParaRPr>
          </a:p>
          <a:p>
            <a:pPr marL="0" marR="0" indent="0" algn="l" defTabSz="2438339" rtl="0" fontAlgn="auto" latinLnBrk="0" hangingPunct="0">
              <a:lnSpc>
                <a:spcPct val="100000"/>
              </a:lnSpc>
              <a:spcBef>
                <a:spcPts val="0"/>
              </a:spcBef>
              <a:spcAft>
                <a:spcPts val="0"/>
              </a:spcAft>
              <a:buClrTx/>
              <a:buSzTx/>
              <a:buFontTx/>
              <a:buNone/>
              <a:tabLst/>
            </a:pPr>
            <a:endParaRPr kumimoji="0" lang="en-GB" sz="10000" b="1" i="0" u="none" strike="noStrike" cap="none" spc="0" normalizeH="0" baseline="0" dirty="0">
              <a:ln>
                <a:noFill/>
              </a:ln>
              <a:solidFill>
                <a:srgbClr val="1F4B4B"/>
              </a:solidFill>
              <a:effectLst/>
              <a:uFillTx/>
              <a:latin typeface="Calibri"/>
              <a:ea typeface="Calibri"/>
              <a:cs typeface="Calibri"/>
              <a:sym typeface="Calibri"/>
            </a:endParaRPr>
          </a:p>
        </p:txBody>
      </p:sp>
      <p:sp>
        <p:nvSpPr>
          <p:cNvPr id="7" name="TextBox 6">
            <a:extLst>
              <a:ext uri="{FF2B5EF4-FFF2-40B4-BE49-F238E27FC236}">
                <a16:creationId xmlns:a16="http://schemas.microsoft.com/office/drawing/2014/main" id="{ADDA17A7-6963-5808-9E56-5CA2CC11A637}"/>
              </a:ext>
            </a:extLst>
          </p:cNvPr>
          <p:cNvSpPr txBox="1"/>
          <p:nvPr/>
        </p:nvSpPr>
        <p:spPr>
          <a:xfrm>
            <a:off x="12192000" y="1895998"/>
            <a:ext cx="12192000" cy="56323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GB" sz="4000" i="0" dirty="0">
                <a:solidFill>
                  <a:schemeClr val="tx1"/>
                </a:solidFill>
                <a:effectLst/>
                <a:latin typeface="Calibri" panose="020F0502020204030204" pitchFamily="34" charset="0"/>
                <a:cs typeface="Calibri" panose="020F0502020204030204" pitchFamily="34" charset="0"/>
              </a:rPr>
              <a:t>Trusted adults </a:t>
            </a:r>
          </a:p>
          <a:p>
            <a:pPr algn="l"/>
            <a:endParaRPr lang="en-GB" sz="4000" b="0" dirty="0">
              <a:solidFill>
                <a:schemeClr val="tx1"/>
              </a:solidFill>
              <a:latin typeface="Calibri" panose="020F0502020204030204" pitchFamily="34" charset="0"/>
              <a:cs typeface="Calibri" panose="020F0502020204030204" pitchFamily="34" charset="0"/>
            </a:endParaRPr>
          </a:p>
          <a:p>
            <a:pPr algn="l"/>
            <a:r>
              <a:rPr lang="en-GB" sz="4000" b="0" i="0" dirty="0">
                <a:solidFill>
                  <a:schemeClr val="tx1"/>
                </a:solidFill>
                <a:effectLst/>
                <a:latin typeface="Calibri" panose="020F0502020204030204" pitchFamily="34" charset="0"/>
                <a:cs typeface="Calibri" panose="020F0502020204030204" pitchFamily="34" charset="0"/>
              </a:rPr>
              <a:t>Trusted adults can help by:</a:t>
            </a:r>
          </a:p>
          <a:p>
            <a:pPr algn="l">
              <a:buFont typeface="Arial" panose="020B0604020202020204" pitchFamily="34" charset="0"/>
              <a:buChar char="•"/>
            </a:pPr>
            <a:r>
              <a:rPr lang="en-GB" sz="4000" b="0" i="0" dirty="0">
                <a:solidFill>
                  <a:schemeClr val="tx1"/>
                </a:solidFill>
                <a:effectLst/>
                <a:latin typeface="Calibri" panose="020F0502020204030204" pitchFamily="34" charset="0"/>
                <a:cs typeface="Calibri" panose="020F0502020204030204" pitchFamily="34" charset="0"/>
              </a:rPr>
              <a:t>listening and empathising</a:t>
            </a:r>
          </a:p>
          <a:p>
            <a:pPr algn="l">
              <a:buFont typeface="Arial" panose="020B0604020202020204" pitchFamily="34" charset="0"/>
              <a:buChar char="•"/>
            </a:pPr>
            <a:r>
              <a:rPr lang="en-GB" sz="4000" b="0" i="0" dirty="0">
                <a:solidFill>
                  <a:schemeClr val="tx1"/>
                </a:solidFill>
                <a:effectLst/>
                <a:latin typeface="Calibri" panose="020F0502020204030204" pitchFamily="34" charset="0"/>
                <a:cs typeface="Calibri" panose="020F0502020204030204" pitchFamily="34" charset="0"/>
              </a:rPr>
              <a:t>helping find words for difficult emotions</a:t>
            </a:r>
          </a:p>
          <a:p>
            <a:pPr algn="l">
              <a:buFont typeface="Arial" panose="020B0604020202020204" pitchFamily="34" charset="0"/>
              <a:buChar char="•"/>
            </a:pPr>
            <a:r>
              <a:rPr lang="en-GB" sz="4000" b="0" i="0" dirty="0">
                <a:solidFill>
                  <a:schemeClr val="tx1"/>
                </a:solidFill>
                <a:effectLst/>
                <a:latin typeface="Calibri" panose="020F0502020204030204" pitchFamily="34" charset="0"/>
                <a:cs typeface="Calibri" panose="020F0502020204030204" pitchFamily="34" charset="0"/>
              </a:rPr>
              <a:t>showing ways of managing difficulty</a:t>
            </a:r>
          </a:p>
          <a:p>
            <a:pPr algn="l">
              <a:buFont typeface="Arial" panose="020B0604020202020204" pitchFamily="34" charset="0"/>
              <a:buChar char="•"/>
            </a:pPr>
            <a:r>
              <a:rPr lang="en-GB" sz="4000" b="0" i="0" dirty="0">
                <a:solidFill>
                  <a:schemeClr val="tx1"/>
                </a:solidFill>
                <a:effectLst/>
                <a:latin typeface="Calibri" panose="020F0502020204030204" pitchFamily="34" charset="0"/>
                <a:cs typeface="Calibri" panose="020F0502020204030204" pitchFamily="34" charset="0"/>
              </a:rPr>
              <a:t>helping to sort out problems  </a:t>
            </a:r>
          </a:p>
          <a:p>
            <a:pPr algn="l">
              <a:buFont typeface="Arial" panose="020B0604020202020204" pitchFamily="34" charset="0"/>
              <a:buChar char="•"/>
            </a:pPr>
            <a:r>
              <a:rPr lang="en-GB" sz="4000" b="0" i="0" dirty="0">
                <a:solidFill>
                  <a:schemeClr val="tx1"/>
                </a:solidFill>
                <a:effectLst/>
                <a:latin typeface="Calibri" panose="020F0502020204030204" pitchFamily="34" charset="0"/>
                <a:cs typeface="Calibri" panose="020F0502020204030204" pitchFamily="34" charset="0"/>
              </a:rPr>
              <a:t>understanding that anger can be about worry </a:t>
            </a:r>
          </a:p>
          <a:p>
            <a:pPr algn="l"/>
            <a:endParaRPr lang="en-GB" sz="4000" b="0" i="0" dirty="0">
              <a:solidFill>
                <a:schemeClr val="tx1"/>
              </a:solidFill>
              <a:effectLst/>
              <a:latin typeface="Calibri" panose="020F0502020204030204" pitchFamily="34" charset="0"/>
              <a:cs typeface="Calibri" panose="020F0502020204030204" pitchFamily="34" charset="0"/>
            </a:endParaRPr>
          </a:p>
        </p:txBody>
      </p:sp>
      <p:cxnSp>
        <p:nvCxnSpPr>
          <p:cNvPr id="8" name="Straight Connector 7">
            <a:extLst>
              <a:ext uri="{FF2B5EF4-FFF2-40B4-BE49-F238E27FC236}">
                <a16:creationId xmlns:a16="http://schemas.microsoft.com/office/drawing/2014/main" id="{77BDE685-9C8F-57FA-864D-990965A684CE}"/>
              </a:ext>
            </a:extLst>
          </p:cNvPr>
          <p:cNvCxnSpPr>
            <a:cxnSpLocks/>
          </p:cNvCxnSpPr>
          <p:nvPr/>
        </p:nvCxnSpPr>
        <p:spPr>
          <a:xfrm>
            <a:off x="11567136" y="601628"/>
            <a:ext cx="0" cy="11042976"/>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5936285"/>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B9B71D9-1DD5-5F1C-ADC1-9B0C226CEE53}"/>
              </a:ext>
            </a:extLst>
          </p:cNvPr>
          <p:cNvSpPr txBox="1"/>
          <p:nvPr/>
        </p:nvSpPr>
        <p:spPr>
          <a:xfrm>
            <a:off x="12637476" y="1729231"/>
            <a:ext cx="10433539" cy="62478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sz="4000" b="1" i="0" dirty="0">
                <a:solidFill>
                  <a:schemeClr val="tx1"/>
                </a:solidFill>
                <a:effectLst/>
                <a:latin typeface="Calibri" panose="020F0502020204030204" pitchFamily="34" charset="0"/>
                <a:cs typeface="Calibri" panose="020F0502020204030204" pitchFamily="34" charset="0"/>
              </a:rPr>
              <a:t>Wellbeing across education</a:t>
            </a:r>
          </a:p>
          <a:p>
            <a:endParaRPr lang="en-GB" sz="4000" b="1" i="0" dirty="0">
              <a:solidFill>
                <a:schemeClr val="tx1"/>
              </a:solidFill>
              <a:effectLst/>
              <a:latin typeface="Calibri" panose="020F0502020204030204" pitchFamily="34" charset="0"/>
              <a:cs typeface="Calibri" panose="020F0502020204030204" pitchFamily="34" charset="0"/>
            </a:endParaRPr>
          </a:p>
          <a:p>
            <a:pPr marL="571500" indent="-571500" algn="l">
              <a:buFont typeface="Arial" panose="020B0604020202020204" pitchFamily="34" charset="0"/>
              <a:buChar char="•"/>
            </a:pPr>
            <a:r>
              <a:rPr lang="en-GB" sz="4000" b="0" i="0" dirty="0">
                <a:solidFill>
                  <a:schemeClr val="tx1"/>
                </a:solidFill>
                <a:effectLst/>
                <a:latin typeface="Calibri" panose="020F0502020204030204" pitchFamily="34" charset="0"/>
                <a:cs typeface="Calibri" panose="020F0502020204030204" pitchFamily="34" charset="0"/>
              </a:rPr>
              <a:t>From crèches, to nursery, to school, to sixth form and on to college, education settings are a big part of the lives of babies, children, and young people.</a:t>
            </a:r>
          </a:p>
          <a:p>
            <a:pPr marL="571500" indent="-571500" algn="l">
              <a:buFont typeface="Arial" panose="020B0604020202020204" pitchFamily="34" charset="0"/>
              <a:buChar char="•"/>
            </a:pPr>
            <a:endParaRPr lang="en-GB" sz="4000" b="0" i="0" dirty="0">
              <a:solidFill>
                <a:schemeClr val="tx1"/>
              </a:solidFill>
              <a:effectLst/>
              <a:latin typeface="Calibri" panose="020F0502020204030204" pitchFamily="34" charset="0"/>
              <a:cs typeface="Calibri" panose="020F0502020204030204" pitchFamily="34" charset="0"/>
            </a:endParaRPr>
          </a:p>
          <a:p>
            <a:pPr marL="571500" indent="-571500" algn="l">
              <a:buFont typeface="Arial" panose="020B0604020202020204" pitchFamily="34" charset="0"/>
              <a:buChar char="•"/>
            </a:pPr>
            <a:r>
              <a:rPr lang="en-GB" sz="4000" b="0" i="0" dirty="0">
                <a:solidFill>
                  <a:schemeClr val="tx1"/>
                </a:solidFill>
                <a:effectLst/>
                <a:latin typeface="Calibri" panose="020F0502020204030204" pitchFamily="34" charset="0"/>
                <a:cs typeface="Calibri" panose="020F0502020204030204" pitchFamily="34" charset="0"/>
              </a:rPr>
              <a:t>It is vital that they have a good understanding of mental health and wellbeing and take every opportunity to support it.</a:t>
            </a:r>
          </a:p>
        </p:txBody>
      </p:sp>
      <p:sp>
        <p:nvSpPr>
          <p:cNvPr id="6" name="TextBox 5">
            <a:extLst>
              <a:ext uri="{FF2B5EF4-FFF2-40B4-BE49-F238E27FC236}">
                <a16:creationId xmlns:a16="http://schemas.microsoft.com/office/drawing/2014/main" id="{0AA75FD2-42A3-ACE1-E0BC-E200E6DCA3A7}"/>
              </a:ext>
            </a:extLst>
          </p:cNvPr>
          <p:cNvSpPr txBox="1"/>
          <p:nvPr/>
        </p:nvSpPr>
        <p:spPr>
          <a:xfrm>
            <a:off x="703384" y="1729231"/>
            <a:ext cx="9331570" cy="62478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GB" sz="4000" b="1" i="0" dirty="0" err="1">
                <a:solidFill>
                  <a:srgbClr val="0070C0"/>
                </a:solidFill>
                <a:effectLst/>
                <a:latin typeface="Calibri" panose="020F0502020204030204" pitchFamily="34" charset="0"/>
                <a:cs typeface="Calibri" panose="020F0502020204030204" pitchFamily="34" charset="0"/>
              </a:rPr>
              <a:t>Llesiant</a:t>
            </a:r>
            <a:r>
              <a:rPr lang="en-GB" sz="4000" b="1" i="0" dirty="0">
                <a:solidFill>
                  <a:srgbClr val="0070C0"/>
                </a:solidFill>
                <a:effectLst/>
                <a:latin typeface="Calibri" panose="020F0502020204030204" pitchFamily="34" charset="0"/>
                <a:cs typeface="Calibri" panose="020F0502020204030204" pitchFamily="34" charset="0"/>
              </a:rPr>
              <a:t> </a:t>
            </a:r>
            <a:r>
              <a:rPr lang="en-GB" sz="4000" b="1" i="0" dirty="0" err="1">
                <a:solidFill>
                  <a:srgbClr val="0070C0"/>
                </a:solidFill>
                <a:effectLst/>
                <a:latin typeface="Calibri" panose="020F0502020204030204" pitchFamily="34" charset="0"/>
                <a:cs typeface="Calibri" panose="020F0502020204030204" pitchFamily="34" charset="0"/>
              </a:rPr>
              <a:t>ar</a:t>
            </a:r>
            <a:r>
              <a:rPr lang="en-GB" sz="4000" b="1" i="0" dirty="0">
                <a:solidFill>
                  <a:srgbClr val="0070C0"/>
                </a:solidFill>
                <a:effectLst/>
                <a:latin typeface="Calibri" panose="020F0502020204030204" pitchFamily="34" charset="0"/>
                <a:cs typeface="Calibri" panose="020F0502020204030204" pitchFamily="34" charset="0"/>
              </a:rPr>
              <a:t> draws </a:t>
            </a:r>
            <a:r>
              <a:rPr lang="en-GB" sz="4000" b="1" i="0" dirty="0" err="1">
                <a:solidFill>
                  <a:srgbClr val="0070C0"/>
                </a:solidFill>
                <a:effectLst/>
                <a:latin typeface="Calibri" panose="020F0502020204030204" pitchFamily="34" charset="0"/>
                <a:cs typeface="Calibri" panose="020F0502020204030204" pitchFamily="34" charset="0"/>
              </a:rPr>
              <a:t>addysg</a:t>
            </a:r>
            <a:endParaRPr lang="en-GB" sz="4000" b="1" i="0" dirty="0">
              <a:solidFill>
                <a:srgbClr val="0070C0"/>
              </a:solidFill>
              <a:effectLst/>
              <a:latin typeface="Calibri" panose="020F0502020204030204" pitchFamily="34" charset="0"/>
              <a:cs typeface="Calibri" panose="020F0502020204030204" pitchFamily="34" charset="0"/>
            </a:endParaRPr>
          </a:p>
          <a:p>
            <a:pPr marL="571500" indent="-571500" algn="l">
              <a:buFont typeface="Arial" panose="020B0604020202020204" pitchFamily="34" charset="0"/>
              <a:buChar char="•"/>
            </a:pPr>
            <a:r>
              <a:rPr lang="en-GB" sz="4000" b="0" i="0" dirty="0" err="1">
                <a:solidFill>
                  <a:srgbClr val="0070C0"/>
                </a:solidFill>
                <a:effectLst/>
                <a:latin typeface="Calibri" panose="020F0502020204030204" pitchFamily="34" charset="0"/>
                <a:cs typeface="Calibri" panose="020F0502020204030204" pitchFamily="34" charset="0"/>
              </a:rPr>
              <a:t>O’r</a:t>
            </a:r>
            <a:r>
              <a:rPr lang="en-GB" sz="4000" b="0" i="0" dirty="0">
                <a:solidFill>
                  <a:srgbClr val="0070C0"/>
                </a:solidFill>
                <a:effectLst/>
                <a:latin typeface="Calibri" panose="020F0502020204030204" pitchFamily="34" charset="0"/>
                <a:cs typeface="Calibri" panose="020F0502020204030204" pitchFamily="34" charset="0"/>
              </a:rPr>
              <a:t> crèche </a:t>
            </a:r>
            <a:r>
              <a:rPr lang="en-GB" sz="4000" b="0" i="0" dirty="0" err="1">
                <a:solidFill>
                  <a:srgbClr val="0070C0"/>
                </a:solidFill>
                <a:effectLst/>
                <a:latin typeface="Calibri" panose="020F0502020204030204" pitchFamily="34" charset="0"/>
                <a:cs typeface="Calibri" panose="020F0502020204030204" pitchFamily="34" charset="0"/>
              </a:rPr>
              <a:t>i’r</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feithrinfa</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i’r</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ysgol</a:t>
            </a:r>
            <a:r>
              <a:rPr lang="en-GB" sz="4000" b="0" i="0" dirty="0">
                <a:solidFill>
                  <a:srgbClr val="0070C0"/>
                </a:solidFill>
                <a:effectLst/>
                <a:latin typeface="Calibri" panose="020F0502020204030204" pitchFamily="34" charset="0"/>
                <a:cs typeface="Calibri" panose="020F0502020204030204" pitchFamily="34" charset="0"/>
              </a:rPr>
              <a:t>, y </a:t>
            </a:r>
            <a:r>
              <a:rPr lang="en-GB" sz="4000" b="0" i="0" dirty="0" err="1">
                <a:solidFill>
                  <a:srgbClr val="0070C0"/>
                </a:solidFill>
                <a:effectLst/>
                <a:latin typeface="Calibri" panose="020F0502020204030204" pitchFamily="34" charset="0"/>
                <a:cs typeface="Calibri" panose="020F0502020204030204" pitchFamily="34" charset="0"/>
              </a:rPr>
              <a:t>chweched</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dosbarth</a:t>
            </a:r>
            <a:r>
              <a:rPr lang="en-GB" sz="4000" b="0" i="0" dirty="0">
                <a:solidFill>
                  <a:srgbClr val="0070C0"/>
                </a:solidFill>
                <a:effectLst/>
                <a:latin typeface="Calibri" panose="020F0502020204030204" pitchFamily="34" charset="0"/>
                <a:cs typeface="Calibri" panose="020F0502020204030204" pitchFamily="34" charset="0"/>
              </a:rPr>
              <a:t> ac </a:t>
            </a:r>
            <a:r>
              <a:rPr lang="en-GB" sz="4000" b="0" i="0" dirty="0" err="1">
                <a:solidFill>
                  <a:srgbClr val="0070C0"/>
                </a:solidFill>
                <a:effectLst/>
                <a:latin typeface="Calibri" panose="020F0502020204030204" pitchFamily="34" charset="0"/>
                <a:cs typeface="Calibri" panose="020F0502020204030204" pitchFamily="34" charset="0"/>
              </a:rPr>
              <a:t>ymlaen</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i’r</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coleg</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mae</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lleoliadau</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addysg</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yn</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rhan</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fawr</a:t>
            </a:r>
            <a:r>
              <a:rPr lang="en-GB" sz="4000" b="0" i="0" dirty="0">
                <a:solidFill>
                  <a:srgbClr val="0070C0"/>
                </a:solidFill>
                <a:effectLst/>
                <a:latin typeface="Calibri" panose="020F0502020204030204" pitchFamily="34" charset="0"/>
                <a:cs typeface="Calibri" panose="020F0502020204030204" pitchFamily="34" charset="0"/>
              </a:rPr>
              <a:t> o </a:t>
            </a:r>
            <a:r>
              <a:rPr lang="en-GB" sz="4000" b="0" i="0" dirty="0" err="1">
                <a:solidFill>
                  <a:srgbClr val="0070C0"/>
                </a:solidFill>
                <a:effectLst/>
                <a:latin typeface="Calibri" panose="020F0502020204030204" pitchFamily="34" charset="0"/>
                <a:cs typeface="Calibri" panose="020F0502020204030204" pitchFamily="34" charset="0"/>
              </a:rPr>
              <a:t>fywydau</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babanod</a:t>
            </a:r>
            <a:r>
              <a:rPr lang="en-GB" sz="4000" b="0" i="0" dirty="0">
                <a:solidFill>
                  <a:srgbClr val="0070C0"/>
                </a:solidFill>
                <a:effectLst/>
                <a:latin typeface="Calibri" panose="020F0502020204030204" pitchFamily="34" charset="0"/>
                <a:cs typeface="Calibri" panose="020F0502020204030204" pitchFamily="34" charset="0"/>
              </a:rPr>
              <a:t>, plant a </a:t>
            </a:r>
            <a:r>
              <a:rPr lang="en-GB" sz="4000" b="0" i="0" dirty="0" err="1">
                <a:solidFill>
                  <a:srgbClr val="0070C0"/>
                </a:solidFill>
                <a:effectLst/>
                <a:latin typeface="Calibri" panose="020F0502020204030204" pitchFamily="34" charset="0"/>
                <a:cs typeface="Calibri" panose="020F0502020204030204" pitchFamily="34" charset="0"/>
              </a:rPr>
              <a:t>phobl</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ifanc</a:t>
            </a:r>
            <a:r>
              <a:rPr lang="en-GB" sz="4000" b="0" i="0" dirty="0">
                <a:solidFill>
                  <a:srgbClr val="0070C0"/>
                </a:solidFill>
                <a:effectLst/>
                <a:latin typeface="Calibri" panose="020F0502020204030204" pitchFamily="34" charset="0"/>
                <a:cs typeface="Calibri" panose="020F0502020204030204" pitchFamily="34" charset="0"/>
              </a:rPr>
              <a:t>.</a:t>
            </a:r>
          </a:p>
          <a:p>
            <a:pPr marL="571500" indent="-571500" algn="l">
              <a:buFont typeface="Arial" panose="020B0604020202020204" pitchFamily="34" charset="0"/>
              <a:buChar char="•"/>
            </a:pPr>
            <a:endParaRPr lang="en-GB" sz="4000" b="0" i="0" dirty="0">
              <a:solidFill>
                <a:srgbClr val="0070C0"/>
              </a:solidFill>
              <a:effectLst/>
              <a:latin typeface="Calibri" panose="020F0502020204030204" pitchFamily="34" charset="0"/>
              <a:cs typeface="Calibri" panose="020F0502020204030204" pitchFamily="34" charset="0"/>
            </a:endParaRPr>
          </a:p>
          <a:p>
            <a:pPr marL="571500" indent="-571500" algn="l">
              <a:buFont typeface="Arial" panose="020B0604020202020204" pitchFamily="34" charset="0"/>
              <a:buChar char="•"/>
            </a:pPr>
            <a:r>
              <a:rPr lang="en-GB" sz="4000" b="0" i="0" dirty="0" err="1">
                <a:solidFill>
                  <a:srgbClr val="0070C0"/>
                </a:solidFill>
                <a:effectLst/>
                <a:latin typeface="Calibri" panose="020F0502020204030204" pitchFamily="34" charset="0"/>
                <a:cs typeface="Calibri" panose="020F0502020204030204" pitchFamily="34" charset="0"/>
              </a:rPr>
              <a:t>Mae’n</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hanfodol</a:t>
            </a:r>
            <a:r>
              <a:rPr lang="en-GB" sz="4000" b="0" i="0" dirty="0">
                <a:solidFill>
                  <a:srgbClr val="0070C0"/>
                </a:solidFill>
                <a:effectLst/>
                <a:latin typeface="Calibri" panose="020F0502020204030204" pitchFamily="34" charset="0"/>
                <a:cs typeface="Calibri" panose="020F0502020204030204" pitchFamily="34" charset="0"/>
              </a:rPr>
              <a:t> bod </a:t>
            </a:r>
            <a:r>
              <a:rPr lang="en-GB" sz="4000" b="0" i="0" dirty="0" err="1">
                <a:solidFill>
                  <a:srgbClr val="0070C0"/>
                </a:solidFill>
                <a:effectLst/>
                <a:latin typeface="Calibri" panose="020F0502020204030204" pitchFamily="34" charset="0"/>
                <a:cs typeface="Calibri" panose="020F0502020204030204" pitchFamily="34" charset="0"/>
              </a:rPr>
              <a:t>ganddynt</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ddealltwriaeth</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dda</a:t>
            </a:r>
            <a:r>
              <a:rPr lang="en-GB" sz="4000" b="0" i="0" dirty="0">
                <a:solidFill>
                  <a:srgbClr val="0070C0"/>
                </a:solidFill>
                <a:effectLst/>
                <a:latin typeface="Calibri" panose="020F0502020204030204" pitchFamily="34" charset="0"/>
                <a:cs typeface="Calibri" panose="020F0502020204030204" pitchFamily="34" charset="0"/>
              </a:rPr>
              <a:t> o iechyd </a:t>
            </a:r>
            <a:r>
              <a:rPr lang="en-GB" sz="4000" b="0" i="0" dirty="0" err="1">
                <a:solidFill>
                  <a:srgbClr val="0070C0"/>
                </a:solidFill>
                <a:effectLst/>
                <a:latin typeface="Calibri" panose="020F0502020204030204" pitchFamily="34" charset="0"/>
                <a:cs typeface="Calibri" panose="020F0502020204030204" pitchFamily="34" charset="0"/>
              </a:rPr>
              <a:t>meddwl</a:t>
            </a:r>
            <a:r>
              <a:rPr lang="en-GB" sz="4000" b="0" i="0" dirty="0">
                <a:solidFill>
                  <a:srgbClr val="0070C0"/>
                </a:solidFill>
                <a:effectLst/>
                <a:latin typeface="Calibri" panose="020F0502020204030204" pitchFamily="34" charset="0"/>
                <a:cs typeface="Calibri" panose="020F0502020204030204" pitchFamily="34" charset="0"/>
              </a:rPr>
              <a:t> a </a:t>
            </a:r>
            <a:r>
              <a:rPr lang="en-GB" sz="4000" b="0" i="0" dirty="0" err="1">
                <a:solidFill>
                  <a:srgbClr val="0070C0"/>
                </a:solidFill>
                <a:effectLst/>
                <a:latin typeface="Calibri" panose="020F0502020204030204" pitchFamily="34" charset="0"/>
                <a:cs typeface="Calibri" panose="020F0502020204030204" pitchFamily="34" charset="0"/>
              </a:rPr>
              <a:t>llesiant</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a’u</a:t>
            </a:r>
            <a:r>
              <a:rPr lang="en-GB" sz="4000" b="0" i="0" dirty="0">
                <a:solidFill>
                  <a:srgbClr val="0070C0"/>
                </a:solidFill>
                <a:effectLst/>
                <a:latin typeface="Calibri" panose="020F0502020204030204" pitchFamily="34" charset="0"/>
                <a:cs typeface="Calibri" panose="020F0502020204030204" pitchFamily="34" charset="0"/>
              </a:rPr>
              <a:t> bod </a:t>
            </a:r>
            <a:r>
              <a:rPr lang="en-GB" sz="4000" b="0" i="0" dirty="0" err="1">
                <a:solidFill>
                  <a:srgbClr val="0070C0"/>
                </a:solidFill>
                <a:effectLst/>
                <a:latin typeface="Calibri" panose="020F0502020204030204" pitchFamily="34" charset="0"/>
                <a:cs typeface="Calibri" panose="020F0502020204030204" pitchFamily="34" charset="0"/>
              </a:rPr>
              <a:t>yn</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achub</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ar</a:t>
            </a:r>
            <a:r>
              <a:rPr lang="en-GB" sz="4000" b="0" i="0" dirty="0">
                <a:solidFill>
                  <a:srgbClr val="0070C0"/>
                </a:solidFill>
                <a:effectLst/>
                <a:latin typeface="Calibri" panose="020F0502020204030204" pitchFamily="34" charset="0"/>
                <a:cs typeface="Calibri" panose="020F0502020204030204" pitchFamily="34" charset="0"/>
              </a:rPr>
              <a:t> bob </a:t>
            </a:r>
            <a:r>
              <a:rPr lang="en-GB" sz="4000" b="0" i="0" dirty="0" err="1">
                <a:solidFill>
                  <a:srgbClr val="0070C0"/>
                </a:solidFill>
                <a:effectLst/>
                <a:latin typeface="Calibri" panose="020F0502020204030204" pitchFamily="34" charset="0"/>
                <a:cs typeface="Calibri" panose="020F0502020204030204" pitchFamily="34" charset="0"/>
              </a:rPr>
              <a:t>cyfle</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i’w</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cefnogi</a:t>
            </a:r>
            <a:r>
              <a:rPr lang="en-GB" sz="4000" b="0" i="0" dirty="0">
                <a:solidFill>
                  <a:srgbClr val="0070C0"/>
                </a:solidFill>
                <a:effectLst/>
                <a:latin typeface="Calibri" panose="020F0502020204030204" pitchFamily="34" charset="0"/>
                <a:cs typeface="Calibri" panose="020F0502020204030204" pitchFamily="34" charset="0"/>
              </a:rPr>
              <a:t>.</a:t>
            </a:r>
          </a:p>
        </p:txBody>
      </p:sp>
      <p:cxnSp>
        <p:nvCxnSpPr>
          <p:cNvPr id="7" name="Straight Connector 6">
            <a:extLst>
              <a:ext uri="{FF2B5EF4-FFF2-40B4-BE49-F238E27FC236}">
                <a16:creationId xmlns:a16="http://schemas.microsoft.com/office/drawing/2014/main" id="{130B48B0-9AC8-EAD5-2D84-0CE243FB3CD1}"/>
              </a:ext>
            </a:extLst>
          </p:cNvPr>
          <p:cNvCxnSpPr>
            <a:cxnSpLocks/>
          </p:cNvCxnSpPr>
          <p:nvPr/>
        </p:nvCxnSpPr>
        <p:spPr>
          <a:xfrm>
            <a:off x="11567136" y="601628"/>
            <a:ext cx="0" cy="11042976"/>
          </a:xfrm>
          <a:prstGeom prst="line">
            <a:avLst/>
          </a:prstGeom>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D747CF38-2801-ECAC-B865-40FB7B50D63F}"/>
              </a:ext>
            </a:extLst>
          </p:cNvPr>
          <p:cNvPicPr>
            <a:picLocks noChangeAspect="1"/>
          </p:cNvPicPr>
          <p:nvPr/>
        </p:nvPicPr>
        <p:blipFill rotWithShape="1">
          <a:blip r:embed="rId3"/>
          <a:srcRect l="31530" t="28094" r="60128" b="44150"/>
          <a:stretch/>
        </p:blipFill>
        <p:spPr>
          <a:xfrm rot="20704360" flipH="1">
            <a:off x="6642302" y="7723454"/>
            <a:ext cx="3303037" cy="3090918"/>
          </a:xfrm>
          <a:prstGeom prst="rect">
            <a:avLst/>
          </a:prstGeom>
        </p:spPr>
      </p:pic>
    </p:spTree>
    <p:extLst>
      <p:ext uri="{BB962C8B-B14F-4D97-AF65-F5344CB8AC3E}">
        <p14:creationId xmlns:p14="http://schemas.microsoft.com/office/powerpoint/2010/main" val="356186337"/>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6AD545D-9BC1-7516-E25B-ED029569B601}"/>
              </a:ext>
            </a:extLst>
          </p:cNvPr>
          <p:cNvSpPr txBox="1"/>
          <p:nvPr/>
        </p:nvSpPr>
        <p:spPr>
          <a:xfrm>
            <a:off x="12192000" y="2265981"/>
            <a:ext cx="12192000" cy="44012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GB" sz="4000" b="1" i="0" dirty="0">
                <a:solidFill>
                  <a:schemeClr val="tx1"/>
                </a:solidFill>
                <a:effectLst/>
                <a:latin typeface="Calibri" panose="020F0502020204030204" pitchFamily="34" charset="0"/>
                <a:cs typeface="Calibri" panose="020F0502020204030204" pitchFamily="34" charset="0"/>
              </a:rPr>
              <a:t>Co-produced innovations</a:t>
            </a:r>
          </a:p>
          <a:p>
            <a:pPr algn="l"/>
            <a:endParaRPr lang="en-GB" sz="4000" b="1" i="0" dirty="0">
              <a:solidFill>
                <a:schemeClr val="tx1"/>
              </a:solidFill>
              <a:effectLst/>
              <a:latin typeface="Calibri" panose="020F0502020204030204" pitchFamily="34" charset="0"/>
              <a:cs typeface="Calibri" panose="020F0502020204030204" pitchFamily="34" charset="0"/>
            </a:endParaRPr>
          </a:p>
          <a:p>
            <a:pPr marL="571500" indent="-571500" algn="l">
              <a:buFont typeface="Arial" panose="020B0604020202020204" pitchFamily="34" charset="0"/>
              <a:buChar char="•"/>
            </a:pPr>
            <a:r>
              <a:rPr lang="en-GB" sz="4000" b="0" i="0" dirty="0">
                <a:solidFill>
                  <a:schemeClr val="tx1"/>
                </a:solidFill>
                <a:effectLst/>
                <a:latin typeface="Calibri" panose="020F0502020204030204" pitchFamily="34" charset="0"/>
                <a:cs typeface="Calibri" panose="020F0502020204030204" pitchFamily="34" charset="0"/>
              </a:rPr>
              <a:t>Babies, children and young people have a right to have their opinion heard and acted upon. </a:t>
            </a:r>
          </a:p>
          <a:p>
            <a:pPr marL="571500" indent="-571500" algn="l">
              <a:buFont typeface="Arial" panose="020B0604020202020204" pitchFamily="34" charset="0"/>
              <a:buChar char="•"/>
            </a:pPr>
            <a:r>
              <a:rPr lang="en-GB" sz="4000" b="0" i="0" dirty="0">
                <a:solidFill>
                  <a:schemeClr val="tx1"/>
                </a:solidFill>
                <a:effectLst/>
                <a:latin typeface="Calibri" panose="020F0502020204030204" pitchFamily="34" charset="0"/>
                <a:cs typeface="Calibri" panose="020F0502020204030204" pitchFamily="34" charset="0"/>
              </a:rPr>
              <a:t>‘</a:t>
            </a:r>
            <a:r>
              <a:rPr lang="en-GB" sz="4000" b="0" dirty="0">
                <a:solidFill>
                  <a:schemeClr val="tx1"/>
                </a:solidFill>
                <a:latin typeface="Calibri" panose="020F0502020204030204" pitchFamily="34" charset="0"/>
                <a:cs typeface="Calibri" panose="020F0502020204030204" pitchFamily="34" charset="0"/>
              </a:rPr>
              <a:t>N</a:t>
            </a:r>
            <a:r>
              <a:rPr lang="en-GB" sz="4000" b="0" i="0" dirty="0">
                <a:solidFill>
                  <a:schemeClr val="tx1"/>
                </a:solidFill>
                <a:effectLst/>
                <a:latin typeface="Calibri" panose="020F0502020204030204" pitchFamily="34" charset="0"/>
                <a:cs typeface="Calibri" panose="020F0502020204030204" pitchFamily="34" charset="0"/>
              </a:rPr>
              <a:t>othing about you, without you’. </a:t>
            </a:r>
          </a:p>
          <a:p>
            <a:pPr marL="571500" indent="-571500" algn="l">
              <a:buFont typeface="Arial" panose="020B0604020202020204" pitchFamily="34" charset="0"/>
              <a:buChar char="•"/>
            </a:pPr>
            <a:endParaRPr lang="en-GB" sz="4000" b="0" i="0" dirty="0">
              <a:solidFill>
                <a:schemeClr val="tx1"/>
              </a:solidFill>
              <a:effectLst/>
              <a:latin typeface="Calibri" panose="020F0502020204030204" pitchFamily="34" charset="0"/>
              <a:cs typeface="Calibri" panose="020F0502020204030204" pitchFamily="34" charset="0"/>
            </a:endParaRPr>
          </a:p>
          <a:p>
            <a:pPr algn="l"/>
            <a:endParaRPr lang="en-GB" sz="4000" b="0" i="0" dirty="0">
              <a:solidFill>
                <a:srgbClr val="1F1F1F"/>
              </a:solidFill>
              <a:effectLst/>
              <a:latin typeface="Arial" panose="020B0604020202020204" pitchFamily="34" charset="0"/>
            </a:endParaRPr>
          </a:p>
        </p:txBody>
      </p:sp>
      <p:sp>
        <p:nvSpPr>
          <p:cNvPr id="6" name="TextBox 5">
            <a:extLst>
              <a:ext uri="{FF2B5EF4-FFF2-40B4-BE49-F238E27FC236}">
                <a16:creationId xmlns:a16="http://schemas.microsoft.com/office/drawing/2014/main" id="{D1E05DAD-66DA-8B18-D225-6F30AC3ED856}"/>
              </a:ext>
            </a:extLst>
          </p:cNvPr>
          <p:cNvSpPr txBox="1"/>
          <p:nvPr/>
        </p:nvSpPr>
        <p:spPr>
          <a:xfrm>
            <a:off x="781906" y="2265982"/>
            <a:ext cx="10785230" cy="44012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GB" sz="4000" b="1" i="0" dirty="0" err="1">
                <a:solidFill>
                  <a:srgbClr val="0070C0"/>
                </a:solidFill>
                <a:effectLst/>
                <a:latin typeface="Calibri" panose="020F0502020204030204" pitchFamily="34" charset="0"/>
                <a:cs typeface="Calibri" panose="020F0502020204030204" pitchFamily="34" charset="0"/>
              </a:rPr>
              <a:t>Arloesi</a:t>
            </a:r>
            <a:r>
              <a:rPr lang="en-GB" sz="4000" b="1" i="0" dirty="0">
                <a:solidFill>
                  <a:srgbClr val="0070C0"/>
                </a:solidFill>
                <a:effectLst/>
                <a:latin typeface="Calibri" panose="020F0502020204030204" pitchFamily="34" charset="0"/>
                <a:cs typeface="Calibri" panose="020F0502020204030204" pitchFamily="34" charset="0"/>
              </a:rPr>
              <a:t> </a:t>
            </a:r>
            <a:r>
              <a:rPr lang="en-GB" sz="4000" b="1" i="0" dirty="0" err="1">
                <a:solidFill>
                  <a:srgbClr val="0070C0"/>
                </a:solidFill>
                <a:effectLst/>
                <a:latin typeface="Calibri" panose="020F0502020204030204" pitchFamily="34" charset="0"/>
                <a:cs typeface="Calibri" panose="020F0502020204030204" pitchFamily="34" charset="0"/>
              </a:rPr>
              <a:t>drwy</a:t>
            </a:r>
            <a:r>
              <a:rPr lang="en-GB" sz="4000" b="1" i="0" dirty="0">
                <a:solidFill>
                  <a:srgbClr val="0070C0"/>
                </a:solidFill>
                <a:effectLst/>
                <a:latin typeface="Calibri" panose="020F0502020204030204" pitchFamily="34" charset="0"/>
                <a:cs typeface="Calibri" panose="020F0502020204030204" pitchFamily="34" charset="0"/>
              </a:rPr>
              <a:t> </a:t>
            </a:r>
            <a:r>
              <a:rPr lang="en-GB" sz="4000" b="1" i="0" dirty="0" err="1">
                <a:solidFill>
                  <a:srgbClr val="0070C0"/>
                </a:solidFill>
                <a:effectLst/>
                <a:latin typeface="Calibri" panose="020F0502020204030204" pitchFamily="34" charset="0"/>
                <a:cs typeface="Calibri" panose="020F0502020204030204" pitchFamily="34" charset="0"/>
              </a:rPr>
              <a:t>gydgynhyrchu</a:t>
            </a:r>
            <a:r>
              <a:rPr lang="en-GB" sz="4000" b="1" i="0" dirty="0">
                <a:solidFill>
                  <a:srgbClr val="0070C0"/>
                </a:solidFill>
                <a:effectLst/>
                <a:latin typeface="Calibri" panose="020F0502020204030204" pitchFamily="34" charset="0"/>
                <a:cs typeface="Calibri" panose="020F0502020204030204" pitchFamily="34" charset="0"/>
              </a:rPr>
              <a:t>  </a:t>
            </a:r>
          </a:p>
          <a:p>
            <a:pPr algn="l"/>
            <a:endParaRPr lang="en-GB" sz="4000" b="1" i="0" dirty="0">
              <a:solidFill>
                <a:srgbClr val="0070C0"/>
              </a:solidFill>
              <a:effectLst/>
              <a:latin typeface="Calibri" panose="020F0502020204030204" pitchFamily="34" charset="0"/>
              <a:cs typeface="Calibri" panose="020F0502020204030204" pitchFamily="34" charset="0"/>
            </a:endParaRPr>
          </a:p>
          <a:p>
            <a:pPr marL="571500" indent="-571500" algn="l">
              <a:buFont typeface="Arial" panose="020B0604020202020204" pitchFamily="34" charset="0"/>
              <a:buChar char="•"/>
            </a:pPr>
            <a:r>
              <a:rPr lang="en-GB" sz="4000" b="0" i="0" dirty="0">
                <a:solidFill>
                  <a:srgbClr val="0070C0"/>
                </a:solidFill>
                <a:effectLst/>
                <a:latin typeface="Calibri" panose="020F0502020204030204" pitchFamily="34" charset="0"/>
                <a:cs typeface="Calibri" panose="020F0502020204030204" pitchFamily="34" charset="0"/>
              </a:rPr>
              <a:t>Mae </a:t>
            </a:r>
            <a:r>
              <a:rPr lang="en-GB" sz="4000" b="0" i="0" dirty="0" err="1">
                <a:solidFill>
                  <a:srgbClr val="0070C0"/>
                </a:solidFill>
                <a:effectLst/>
                <a:latin typeface="Calibri" panose="020F0502020204030204" pitchFamily="34" charset="0"/>
                <a:cs typeface="Calibri" panose="020F0502020204030204" pitchFamily="34" charset="0"/>
              </a:rPr>
              <a:t>gan</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fabanod</a:t>
            </a:r>
            <a:r>
              <a:rPr lang="en-GB" sz="4000" b="0" i="0" dirty="0">
                <a:solidFill>
                  <a:srgbClr val="0070C0"/>
                </a:solidFill>
                <a:effectLst/>
                <a:latin typeface="Calibri" panose="020F0502020204030204" pitchFamily="34" charset="0"/>
                <a:cs typeface="Calibri" panose="020F0502020204030204" pitchFamily="34" charset="0"/>
              </a:rPr>
              <a:t>, plant a </a:t>
            </a:r>
            <a:r>
              <a:rPr lang="en-GB" sz="4000" b="0" i="0" dirty="0" err="1">
                <a:solidFill>
                  <a:srgbClr val="0070C0"/>
                </a:solidFill>
                <a:effectLst/>
                <a:latin typeface="Calibri" panose="020F0502020204030204" pitchFamily="34" charset="0"/>
                <a:cs typeface="Calibri" panose="020F0502020204030204" pitchFamily="34" charset="0"/>
              </a:rPr>
              <a:t>phobl</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ifanc</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yr</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hawl</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i’w</a:t>
            </a:r>
            <a:r>
              <a:rPr lang="en-GB" sz="4000" b="0" i="0" dirty="0">
                <a:solidFill>
                  <a:srgbClr val="0070C0"/>
                </a:solidFill>
                <a:effectLst/>
                <a:latin typeface="Calibri" panose="020F0502020204030204" pitchFamily="34" charset="0"/>
                <a:cs typeface="Calibri" panose="020F0502020204030204" pitchFamily="34" charset="0"/>
              </a:rPr>
              <a:t> barn </a:t>
            </a:r>
            <a:r>
              <a:rPr lang="en-GB" sz="4000" b="0" i="0" dirty="0" err="1">
                <a:solidFill>
                  <a:srgbClr val="0070C0"/>
                </a:solidFill>
                <a:effectLst/>
                <a:latin typeface="Calibri" panose="020F0502020204030204" pitchFamily="34" charset="0"/>
                <a:cs typeface="Calibri" panose="020F0502020204030204" pitchFamily="34" charset="0"/>
              </a:rPr>
              <a:t>gael</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ei</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chlywed</a:t>
            </a:r>
            <a:r>
              <a:rPr lang="en-GB" sz="4000" b="0" i="0" dirty="0">
                <a:solidFill>
                  <a:srgbClr val="0070C0"/>
                </a:solidFill>
                <a:effectLst/>
                <a:latin typeface="Calibri" panose="020F0502020204030204" pitchFamily="34" charset="0"/>
                <a:cs typeface="Calibri" panose="020F0502020204030204" pitchFamily="34" charset="0"/>
              </a:rPr>
              <a:t> a </a:t>
            </a:r>
            <a:r>
              <a:rPr lang="en-GB" sz="4000" b="0" i="0" dirty="0" err="1">
                <a:solidFill>
                  <a:srgbClr val="0070C0"/>
                </a:solidFill>
                <a:effectLst/>
                <a:latin typeface="Calibri" panose="020F0502020204030204" pitchFamily="34" charset="0"/>
                <a:cs typeface="Calibri" panose="020F0502020204030204" pitchFamily="34" charset="0"/>
              </a:rPr>
              <a:t>gweld</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camau</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yn</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cael</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eu</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cymryd</a:t>
            </a:r>
            <a:r>
              <a:rPr lang="en-GB" sz="4000" b="0" i="0" dirty="0">
                <a:solidFill>
                  <a:srgbClr val="0070C0"/>
                </a:solidFill>
                <a:effectLst/>
                <a:latin typeface="Calibri" panose="020F0502020204030204" pitchFamily="34" charset="0"/>
                <a:cs typeface="Calibri" panose="020F0502020204030204" pitchFamily="34" charset="0"/>
              </a:rPr>
              <a:t> o </a:t>
            </a:r>
            <a:r>
              <a:rPr lang="en-GB" sz="4000" b="0" i="0" dirty="0" err="1">
                <a:solidFill>
                  <a:srgbClr val="0070C0"/>
                </a:solidFill>
                <a:effectLst/>
                <a:latin typeface="Calibri" panose="020F0502020204030204" pitchFamily="34" charset="0"/>
                <a:cs typeface="Calibri" panose="020F0502020204030204" pitchFamily="34" charset="0"/>
              </a:rPr>
              <a:t>ganlyniad</a:t>
            </a:r>
            <a:r>
              <a:rPr lang="en-GB" sz="4000" b="0" i="0" dirty="0">
                <a:solidFill>
                  <a:srgbClr val="0070C0"/>
                </a:solidFill>
                <a:effectLst/>
                <a:latin typeface="Calibri" panose="020F0502020204030204" pitchFamily="34" charset="0"/>
                <a:cs typeface="Calibri" panose="020F0502020204030204" pitchFamily="34" charset="0"/>
              </a:rPr>
              <a:t>. </a:t>
            </a:r>
          </a:p>
          <a:p>
            <a:pPr marL="571500" indent="-571500" algn="l">
              <a:buFont typeface="Arial" panose="020B0604020202020204" pitchFamily="34" charset="0"/>
              <a:buChar char="•"/>
            </a:pPr>
            <a:r>
              <a:rPr lang="en-GB" sz="4000" b="0" i="0" dirty="0">
                <a:solidFill>
                  <a:srgbClr val="0070C0"/>
                </a:solidFill>
                <a:effectLst/>
                <a:latin typeface="Calibri" panose="020F0502020204030204" pitchFamily="34" charset="0"/>
                <a:cs typeface="Calibri" panose="020F0502020204030204" pitchFamily="34" charset="0"/>
              </a:rPr>
              <a:t>‘</a:t>
            </a:r>
            <a:r>
              <a:rPr lang="en-GB" sz="4000" b="0" dirty="0">
                <a:solidFill>
                  <a:srgbClr val="0070C0"/>
                </a:solidFill>
                <a:latin typeface="Calibri" panose="020F0502020204030204" pitchFamily="34" charset="0"/>
                <a:cs typeface="Calibri" panose="020F0502020204030204" pitchFamily="34" charset="0"/>
              </a:rPr>
              <a:t>D</a:t>
            </a:r>
            <a:r>
              <a:rPr lang="en-GB" sz="4000" b="0" i="0" dirty="0">
                <a:solidFill>
                  <a:srgbClr val="0070C0"/>
                </a:solidFill>
                <a:effectLst/>
                <a:latin typeface="Calibri" panose="020F0502020204030204" pitchFamily="34" charset="0"/>
                <a:cs typeface="Calibri" panose="020F0502020204030204" pitchFamily="34" charset="0"/>
              </a:rPr>
              <a:t>im </a:t>
            </a:r>
            <a:r>
              <a:rPr lang="en-GB" sz="4000" b="0" i="0" dirty="0" err="1">
                <a:solidFill>
                  <a:srgbClr val="0070C0"/>
                </a:solidFill>
                <a:effectLst/>
                <a:latin typeface="Calibri" panose="020F0502020204030204" pitchFamily="34" charset="0"/>
                <a:cs typeface="Calibri" panose="020F0502020204030204" pitchFamily="34" charset="0"/>
              </a:rPr>
              <a:t>byd</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amdanoch</a:t>
            </a:r>
            <a:r>
              <a:rPr lang="en-GB" sz="4000" b="0" i="0" dirty="0">
                <a:solidFill>
                  <a:srgbClr val="0070C0"/>
                </a:solidFill>
                <a:effectLst/>
                <a:latin typeface="Calibri" panose="020F0502020204030204" pitchFamily="34" charset="0"/>
                <a:cs typeface="Calibri" panose="020F0502020204030204" pitchFamily="34" charset="0"/>
              </a:rPr>
              <a:t> chi, </a:t>
            </a:r>
            <a:r>
              <a:rPr lang="en-GB" sz="4000" b="0" i="0" dirty="0" err="1">
                <a:solidFill>
                  <a:srgbClr val="0070C0"/>
                </a:solidFill>
                <a:effectLst/>
                <a:latin typeface="Calibri" panose="020F0502020204030204" pitchFamily="34" charset="0"/>
                <a:cs typeface="Calibri" panose="020F0502020204030204" pitchFamily="34" charset="0"/>
              </a:rPr>
              <a:t>heboch</a:t>
            </a:r>
            <a:r>
              <a:rPr lang="en-GB" sz="4000" b="0" i="0" dirty="0">
                <a:solidFill>
                  <a:srgbClr val="0070C0"/>
                </a:solidFill>
                <a:effectLst/>
                <a:latin typeface="Calibri" panose="020F0502020204030204" pitchFamily="34" charset="0"/>
                <a:cs typeface="Calibri" panose="020F0502020204030204" pitchFamily="34" charset="0"/>
              </a:rPr>
              <a:t> chi’.</a:t>
            </a:r>
          </a:p>
          <a:p>
            <a:pPr algn="l"/>
            <a:endParaRPr lang="en-GB" sz="4000" b="0" i="0" dirty="0">
              <a:solidFill>
                <a:srgbClr val="1F1F1F"/>
              </a:solidFill>
              <a:effectLst/>
              <a:latin typeface="Arial" panose="020B0604020202020204" pitchFamily="34" charset="0"/>
            </a:endParaRPr>
          </a:p>
        </p:txBody>
      </p:sp>
      <p:cxnSp>
        <p:nvCxnSpPr>
          <p:cNvPr id="7" name="Straight Connector 6">
            <a:extLst>
              <a:ext uri="{FF2B5EF4-FFF2-40B4-BE49-F238E27FC236}">
                <a16:creationId xmlns:a16="http://schemas.microsoft.com/office/drawing/2014/main" id="{6B2EAD0A-DB09-696B-EC8F-C0F849D5D739}"/>
              </a:ext>
            </a:extLst>
          </p:cNvPr>
          <p:cNvCxnSpPr>
            <a:cxnSpLocks/>
          </p:cNvCxnSpPr>
          <p:nvPr/>
        </p:nvCxnSpPr>
        <p:spPr>
          <a:xfrm>
            <a:off x="11567136" y="601628"/>
            <a:ext cx="0" cy="11042976"/>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2302646"/>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FEB93EE-1F48-CB70-EE31-F2C275713364}"/>
              </a:ext>
            </a:extLst>
          </p:cNvPr>
          <p:cNvSpPr txBox="1"/>
          <p:nvPr/>
        </p:nvSpPr>
        <p:spPr>
          <a:xfrm>
            <a:off x="820615" y="1055430"/>
            <a:ext cx="10527324" cy="686341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GB" sz="4000" b="1" i="0" dirty="0" err="1">
                <a:solidFill>
                  <a:srgbClr val="0070C0"/>
                </a:solidFill>
                <a:effectLst/>
                <a:latin typeface="Calibri" panose="020F0502020204030204" pitchFamily="34" charset="0"/>
                <a:cs typeface="Calibri" panose="020F0502020204030204" pitchFamily="34" charset="0"/>
              </a:rPr>
              <a:t>Mynediad</a:t>
            </a:r>
            <a:r>
              <a:rPr lang="en-GB" sz="4000" b="1" i="0" dirty="0">
                <a:solidFill>
                  <a:srgbClr val="0070C0"/>
                </a:solidFill>
                <a:effectLst/>
                <a:latin typeface="Calibri" panose="020F0502020204030204" pitchFamily="34" charset="0"/>
                <a:cs typeface="Calibri" panose="020F0502020204030204" pitchFamily="34" charset="0"/>
              </a:rPr>
              <a:t> </a:t>
            </a:r>
            <a:r>
              <a:rPr lang="en-GB" sz="4000" b="1" i="0" dirty="0" err="1">
                <a:solidFill>
                  <a:srgbClr val="0070C0"/>
                </a:solidFill>
                <a:effectLst/>
                <a:latin typeface="Calibri" panose="020F0502020204030204" pitchFamily="34" charset="0"/>
                <a:cs typeface="Calibri" panose="020F0502020204030204" pitchFamily="34" charset="0"/>
              </a:rPr>
              <a:t>rhwydd</a:t>
            </a:r>
            <a:r>
              <a:rPr lang="en-GB" sz="4000" b="1" i="0" dirty="0">
                <a:solidFill>
                  <a:srgbClr val="0070C0"/>
                </a:solidFill>
                <a:effectLst/>
                <a:latin typeface="Calibri" panose="020F0502020204030204" pitchFamily="34" charset="0"/>
                <a:cs typeface="Calibri" panose="020F0502020204030204" pitchFamily="34" charset="0"/>
              </a:rPr>
              <a:t> at </a:t>
            </a:r>
            <a:r>
              <a:rPr lang="en-GB" sz="4000" b="1" i="0" dirty="0" err="1">
                <a:solidFill>
                  <a:srgbClr val="0070C0"/>
                </a:solidFill>
                <a:effectLst/>
                <a:latin typeface="Calibri" panose="020F0502020204030204" pitchFamily="34" charset="0"/>
                <a:cs typeface="Calibri" panose="020F0502020204030204" pitchFamily="34" charset="0"/>
              </a:rPr>
              <a:t>arbenigedd</a:t>
            </a:r>
            <a:endParaRPr lang="en-GB" sz="4000" b="1" i="0" dirty="0">
              <a:solidFill>
                <a:srgbClr val="0070C0"/>
              </a:solidFill>
              <a:effectLst/>
              <a:latin typeface="Calibri" panose="020F0502020204030204" pitchFamily="34" charset="0"/>
              <a:cs typeface="Calibri" panose="020F0502020204030204" pitchFamily="34" charset="0"/>
            </a:endParaRPr>
          </a:p>
          <a:p>
            <a:pPr marL="571500" indent="-571500" algn="l">
              <a:buFont typeface="Arial" panose="020B0604020202020204" pitchFamily="34" charset="0"/>
              <a:buChar char="•"/>
            </a:pPr>
            <a:endParaRPr lang="en-GB" sz="4000" b="0" i="0" dirty="0">
              <a:solidFill>
                <a:srgbClr val="0070C0"/>
              </a:solidFill>
              <a:effectLst/>
              <a:latin typeface="Calibri" panose="020F0502020204030204" pitchFamily="34" charset="0"/>
              <a:cs typeface="Calibri" panose="020F0502020204030204" pitchFamily="34" charset="0"/>
            </a:endParaRPr>
          </a:p>
          <a:p>
            <a:pPr marL="571500" indent="-571500" algn="l">
              <a:buFont typeface="Arial" panose="020B0604020202020204" pitchFamily="34" charset="0"/>
              <a:buChar char="•"/>
            </a:pPr>
            <a:r>
              <a:rPr lang="en-GB" sz="4000" b="0" i="0" dirty="0">
                <a:solidFill>
                  <a:srgbClr val="0070C0"/>
                </a:solidFill>
                <a:effectLst/>
                <a:latin typeface="Calibri" panose="020F0502020204030204" pitchFamily="34" charset="0"/>
                <a:cs typeface="Calibri" panose="020F0502020204030204" pitchFamily="34" charset="0"/>
              </a:rPr>
              <a:t>Mae </a:t>
            </a:r>
            <a:r>
              <a:rPr lang="en-GB" sz="4000" b="0" i="0" dirty="0" err="1">
                <a:solidFill>
                  <a:srgbClr val="0070C0"/>
                </a:solidFill>
                <a:effectLst/>
                <a:latin typeface="Calibri" panose="020F0502020204030204" pitchFamily="34" charset="0"/>
                <a:cs typeface="Calibri" panose="020F0502020204030204" pitchFamily="34" charset="0"/>
              </a:rPr>
              <a:t>fframwaith</a:t>
            </a:r>
            <a:r>
              <a:rPr lang="en-GB" sz="4000" b="0" i="0" dirty="0">
                <a:solidFill>
                  <a:srgbClr val="0070C0"/>
                </a:solidFill>
                <a:effectLst/>
                <a:latin typeface="Calibri" panose="020F0502020204030204" pitchFamily="34" charset="0"/>
                <a:cs typeface="Calibri" panose="020F0502020204030204" pitchFamily="34" charset="0"/>
              </a:rPr>
              <a:t> NYTH am </a:t>
            </a:r>
            <a:r>
              <a:rPr lang="en-GB" sz="4000" b="0" i="0" dirty="0" err="1">
                <a:solidFill>
                  <a:srgbClr val="0070C0"/>
                </a:solidFill>
                <a:effectLst/>
                <a:latin typeface="Calibri" panose="020F0502020204030204" pitchFamily="34" charset="0"/>
                <a:cs typeface="Calibri" panose="020F0502020204030204" pitchFamily="34" charset="0"/>
              </a:rPr>
              <a:t>sicrhau</a:t>
            </a:r>
            <a:r>
              <a:rPr lang="en-GB" sz="4000" b="0" i="0" dirty="0">
                <a:solidFill>
                  <a:srgbClr val="0070C0"/>
                </a:solidFill>
                <a:effectLst/>
                <a:latin typeface="Calibri" panose="020F0502020204030204" pitchFamily="34" charset="0"/>
                <a:cs typeface="Calibri" panose="020F0502020204030204" pitchFamily="34" charset="0"/>
              </a:rPr>
              <a:t> bod </a:t>
            </a:r>
            <a:r>
              <a:rPr lang="en-GB" sz="4000" b="0" i="0" dirty="0" err="1">
                <a:solidFill>
                  <a:srgbClr val="0070C0"/>
                </a:solidFill>
                <a:effectLst/>
                <a:latin typeface="Calibri" panose="020F0502020204030204" pitchFamily="34" charset="0"/>
                <a:cs typeface="Calibri" panose="020F0502020204030204" pitchFamily="34" charset="0"/>
              </a:rPr>
              <a:t>cymorth</a:t>
            </a:r>
            <a:r>
              <a:rPr lang="en-GB" sz="4000" b="0" i="0" dirty="0">
                <a:solidFill>
                  <a:srgbClr val="0070C0"/>
                </a:solidFill>
                <a:effectLst/>
                <a:latin typeface="Calibri" panose="020F0502020204030204" pitchFamily="34" charset="0"/>
                <a:cs typeface="Calibri" panose="020F0502020204030204" pitchFamily="34" charset="0"/>
              </a:rPr>
              <a:t> a </a:t>
            </a:r>
            <a:r>
              <a:rPr lang="en-GB" sz="4000" b="0" i="0" dirty="0" err="1">
                <a:solidFill>
                  <a:srgbClr val="0070C0"/>
                </a:solidFill>
                <a:effectLst/>
                <a:latin typeface="Calibri" panose="020F0502020204030204" pitchFamily="34" charset="0"/>
                <a:cs typeface="Calibri" panose="020F0502020204030204" pitchFamily="34" charset="0"/>
              </a:rPr>
              <a:t>chyngor</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arbenigol</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ar</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gael</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yn</a:t>
            </a:r>
            <a:r>
              <a:rPr lang="en-GB" sz="4000" b="0" i="0" dirty="0">
                <a:solidFill>
                  <a:srgbClr val="0070C0"/>
                </a:solidFill>
                <a:effectLst/>
                <a:latin typeface="Calibri" panose="020F0502020204030204" pitchFamily="34" charset="0"/>
                <a:cs typeface="Calibri" panose="020F0502020204030204" pitchFamily="34" charset="0"/>
              </a:rPr>
              <a:t> haws.</a:t>
            </a:r>
          </a:p>
          <a:p>
            <a:pPr marL="571500" indent="-571500" algn="l">
              <a:buFont typeface="Arial" panose="020B0604020202020204" pitchFamily="34" charset="0"/>
              <a:buChar char="•"/>
            </a:pPr>
            <a:r>
              <a:rPr lang="en-GB" sz="4000" b="0" i="0" dirty="0">
                <a:solidFill>
                  <a:srgbClr val="0070C0"/>
                </a:solidFill>
                <a:effectLst/>
                <a:latin typeface="Calibri" panose="020F0502020204030204" pitchFamily="34" charset="0"/>
                <a:cs typeface="Calibri" panose="020F0502020204030204" pitchFamily="34" charset="0"/>
              </a:rPr>
              <a:t> </a:t>
            </a:r>
          </a:p>
          <a:p>
            <a:pPr marL="571500" indent="-571500" algn="l">
              <a:buFont typeface="Arial" panose="020B0604020202020204" pitchFamily="34" charset="0"/>
              <a:buChar char="•"/>
            </a:pPr>
            <a:r>
              <a:rPr lang="en-GB" sz="4000" b="0" i="0" dirty="0">
                <a:solidFill>
                  <a:srgbClr val="0070C0"/>
                </a:solidFill>
                <a:effectLst/>
                <a:latin typeface="Calibri" panose="020F0502020204030204" pitchFamily="34" charset="0"/>
                <a:cs typeface="Calibri" panose="020F0502020204030204" pitchFamily="34" charset="0"/>
              </a:rPr>
              <a:t>Mae </a:t>
            </a:r>
            <a:r>
              <a:rPr lang="en-GB" sz="4000" b="0" i="0" dirty="0" err="1">
                <a:solidFill>
                  <a:srgbClr val="0070C0"/>
                </a:solidFill>
                <a:effectLst/>
                <a:latin typeface="Calibri" panose="020F0502020204030204" pitchFamily="34" charset="0"/>
                <a:cs typeface="Calibri" panose="020F0502020204030204" pitchFamily="34" charset="0"/>
              </a:rPr>
              <a:t>angen</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i</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oedolion</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yr</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ymddiriedir</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ynddynt</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sy'n</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rhan</a:t>
            </a:r>
            <a:r>
              <a:rPr lang="en-GB" sz="4000" b="0" i="0" dirty="0">
                <a:solidFill>
                  <a:srgbClr val="0070C0"/>
                </a:solidFill>
                <a:effectLst/>
                <a:latin typeface="Calibri" panose="020F0502020204030204" pitchFamily="34" charset="0"/>
                <a:cs typeface="Calibri" panose="020F0502020204030204" pitchFamily="34" charset="0"/>
              </a:rPr>
              <a:t> o </a:t>
            </a:r>
            <a:r>
              <a:rPr lang="en-GB" sz="4000" b="0" i="0" dirty="0" err="1">
                <a:solidFill>
                  <a:srgbClr val="0070C0"/>
                </a:solidFill>
                <a:effectLst/>
                <a:latin typeface="Calibri" panose="020F0502020204030204" pitchFamily="34" charset="0"/>
                <a:cs typeface="Calibri" panose="020F0502020204030204" pitchFamily="34" charset="0"/>
              </a:rPr>
              <a:t>fywydau</a:t>
            </a:r>
            <a:r>
              <a:rPr lang="en-GB" sz="4000" b="0" i="0" dirty="0">
                <a:solidFill>
                  <a:srgbClr val="0070C0"/>
                </a:solidFill>
                <a:effectLst/>
                <a:latin typeface="Calibri" panose="020F0502020204030204" pitchFamily="34" charset="0"/>
                <a:cs typeface="Calibri" panose="020F0502020204030204" pitchFamily="34" charset="0"/>
              </a:rPr>
              <a:t> plant </a:t>
            </a:r>
            <a:r>
              <a:rPr lang="en-GB" sz="4000" b="0" i="0" dirty="0" err="1">
                <a:solidFill>
                  <a:srgbClr val="0070C0"/>
                </a:solidFill>
                <a:effectLst/>
                <a:latin typeface="Calibri" panose="020F0502020204030204" pitchFamily="34" charset="0"/>
                <a:cs typeface="Calibri" panose="020F0502020204030204" pitchFamily="34" charset="0"/>
              </a:rPr>
              <a:t>wybod</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ble</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i</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droi</a:t>
            </a:r>
            <a:r>
              <a:rPr lang="en-GB" sz="4000" b="0" i="0" dirty="0">
                <a:solidFill>
                  <a:srgbClr val="0070C0"/>
                </a:solidFill>
                <a:effectLst/>
                <a:latin typeface="Calibri" panose="020F0502020204030204" pitchFamily="34" charset="0"/>
                <a:cs typeface="Calibri" panose="020F0502020204030204" pitchFamily="34" charset="0"/>
              </a:rPr>
              <a:t> am help er </a:t>
            </a:r>
            <a:r>
              <a:rPr lang="en-GB" sz="4000" b="0" i="0" dirty="0" err="1">
                <a:solidFill>
                  <a:srgbClr val="0070C0"/>
                </a:solidFill>
                <a:effectLst/>
                <a:latin typeface="Calibri" panose="020F0502020204030204" pitchFamily="34" charset="0"/>
                <a:cs typeface="Calibri" panose="020F0502020204030204" pitchFamily="34" charset="0"/>
              </a:rPr>
              <a:t>mwyn</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gallu</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eu</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cefnogi</a:t>
            </a:r>
            <a:r>
              <a:rPr lang="en-GB" sz="4000" b="0" i="0" dirty="0">
                <a:solidFill>
                  <a:srgbClr val="0070C0"/>
                </a:solidFill>
                <a:effectLst/>
                <a:latin typeface="Calibri" panose="020F0502020204030204" pitchFamily="34" charset="0"/>
                <a:cs typeface="Calibri" panose="020F0502020204030204" pitchFamily="34" charset="0"/>
              </a:rPr>
              <a:t>. </a:t>
            </a:r>
          </a:p>
          <a:p>
            <a:pPr marL="571500" indent="-571500" algn="l">
              <a:buFont typeface="Arial" panose="020B0604020202020204" pitchFamily="34" charset="0"/>
              <a:buChar char="•"/>
            </a:pPr>
            <a:endParaRPr lang="en-GB" sz="4000" b="0" dirty="0">
              <a:solidFill>
                <a:srgbClr val="0070C0"/>
              </a:solidFill>
              <a:latin typeface="Calibri" panose="020F0502020204030204" pitchFamily="34" charset="0"/>
              <a:cs typeface="Calibri" panose="020F0502020204030204" pitchFamily="34" charset="0"/>
            </a:endParaRPr>
          </a:p>
          <a:p>
            <a:pPr marL="571500" indent="-571500" algn="l">
              <a:buFont typeface="Arial" panose="020B0604020202020204" pitchFamily="34" charset="0"/>
              <a:buChar char="•"/>
            </a:pPr>
            <a:r>
              <a:rPr lang="en-GB" sz="4000" b="0" i="0" dirty="0" err="1">
                <a:solidFill>
                  <a:srgbClr val="0070C0"/>
                </a:solidFill>
                <a:effectLst/>
                <a:latin typeface="Calibri" panose="020F0502020204030204" pitchFamily="34" charset="0"/>
                <a:cs typeface="Calibri" panose="020F0502020204030204" pitchFamily="34" charset="0"/>
              </a:rPr>
              <a:t>Rydym</a:t>
            </a:r>
            <a:r>
              <a:rPr lang="en-GB" sz="4000" b="0" i="0" dirty="0">
                <a:solidFill>
                  <a:srgbClr val="0070C0"/>
                </a:solidFill>
                <a:effectLst/>
                <a:latin typeface="Calibri" panose="020F0502020204030204" pitchFamily="34" charset="0"/>
                <a:cs typeface="Calibri" panose="020F0502020204030204" pitchFamily="34" charset="0"/>
              </a:rPr>
              <a:t> am </a:t>
            </a:r>
            <a:r>
              <a:rPr lang="en-GB" sz="4000" b="0" i="0" dirty="0" err="1">
                <a:solidFill>
                  <a:srgbClr val="0070C0"/>
                </a:solidFill>
                <a:effectLst/>
                <a:latin typeface="Calibri" panose="020F0502020204030204" pitchFamily="34" charset="0"/>
                <a:cs typeface="Calibri" panose="020F0502020204030204" pitchFamily="34" charset="0"/>
              </a:rPr>
              <a:t>helpu</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oedolion</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i</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ddal</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ymlaen</a:t>
            </a:r>
            <a:r>
              <a:rPr lang="en-GB" sz="4000" b="0" i="0" dirty="0">
                <a:solidFill>
                  <a:srgbClr val="0070C0"/>
                </a:solidFill>
                <a:effectLst/>
                <a:latin typeface="Calibri" panose="020F0502020204030204" pitchFamily="34" charset="0"/>
                <a:cs typeface="Calibri" panose="020F0502020204030204" pitchFamily="34" charset="0"/>
              </a:rPr>
              <a:t>’ pan </a:t>
            </a:r>
            <a:r>
              <a:rPr lang="en-GB" sz="4000" b="0" i="0" dirty="0" err="1">
                <a:solidFill>
                  <a:srgbClr val="0070C0"/>
                </a:solidFill>
                <a:effectLst/>
                <a:latin typeface="Calibri" panose="020F0502020204030204" pitchFamily="34" charset="0"/>
                <a:cs typeface="Calibri" panose="020F0502020204030204" pitchFamily="34" charset="0"/>
              </a:rPr>
              <a:t>fo</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modd</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yn</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lle</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atgyfeirio</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ymlaen</a:t>
            </a:r>
            <a:r>
              <a:rPr lang="en-GB" sz="4000" b="0" i="0" dirty="0">
                <a:solidFill>
                  <a:srgbClr val="0070C0"/>
                </a:solidFill>
                <a:effectLst/>
                <a:latin typeface="Calibri" panose="020F0502020204030204" pitchFamily="34" charset="0"/>
                <a:cs typeface="Calibri" panose="020F0502020204030204" pitchFamily="34" charset="0"/>
              </a:rPr>
              <a:t>’. </a:t>
            </a:r>
          </a:p>
        </p:txBody>
      </p:sp>
      <p:sp>
        <p:nvSpPr>
          <p:cNvPr id="6" name="TextBox 5">
            <a:extLst>
              <a:ext uri="{FF2B5EF4-FFF2-40B4-BE49-F238E27FC236}">
                <a16:creationId xmlns:a16="http://schemas.microsoft.com/office/drawing/2014/main" id="{FF68F6F3-9699-8E00-2E72-CC385E794036}"/>
              </a:ext>
            </a:extLst>
          </p:cNvPr>
          <p:cNvSpPr txBox="1"/>
          <p:nvPr/>
        </p:nvSpPr>
        <p:spPr>
          <a:xfrm>
            <a:off x="12192000" y="1055430"/>
            <a:ext cx="10996247" cy="62478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GB" sz="4000" b="1" i="0" dirty="0">
                <a:solidFill>
                  <a:schemeClr val="tx1"/>
                </a:solidFill>
                <a:effectLst/>
                <a:latin typeface="Calibri" panose="020F0502020204030204" pitchFamily="34" charset="0"/>
                <a:cs typeface="Calibri" panose="020F0502020204030204" pitchFamily="34" charset="0"/>
              </a:rPr>
              <a:t>Easy access to expertise</a:t>
            </a:r>
          </a:p>
          <a:p>
            <a:pPr algn="l"/>
            <a:endParaRPr lang="en-GB" sz="4000" b="0" i="0" dirty="0">
              <a:solidFill>
                <a:schemeClr val="tx1"/>
              </a:solidFill>
              <a:effectLst/>
              <a:latin typeface="Calibri" panose="020F0502020204030204" pitchFamily="34" charset="0"/>
              <a:cs typeface="Calibri" panose="020F0502020204030204" pitchFamily="34" charset="0"/>
            </a:endParaRPr>
          </a:p>
          <a:p>
            <a:pPr marL="571500" indent="-571500" algn="l">
              <a:buFont typeface="Arial" panose="020B0604020202020204" pitchFamily="34" charset="0"/>
              <a:buChar char="•"/>
            </a:pPr>
            <a:r>
              <a:rPr lang="en-GB" sz="4000" b="0" i="0" dirty="0">
                <a:solidFill>
                  <a:schemeClr val="tx1"/>
                </a:solidFill>
                <a:effectLst/>
                <a:latin typeface="Calibri" panose="020F0502020204030204" pitchFamily="34" charset="0"/>
                <a:cs typeface="Calibri" panose="020F0502020204030204" pitchFamily="34" charset="0"/>
              </a:rPr>
              <a:t>The NEST framework wants to make expert help and advice more available. </a:t>
            </a:r>
          </a:p>
          <a:p>
            <a:pPr marL="571500" indent="-571500" algn="l">
              <a:buFont typeface="Arial" panose="020B0604020202020204" pitchFamily="34" charset="0"/>
              <a:buChar char="•"/>
            </a:pPr>
            <a:endParaRPr lang="en-GB" sz="4000" b="0" i="0" dirty="0">
              <a:solidFill>
                <a:schemeClr val="tx1"/>
              </a:solidFill>
              <a:effectLst/>
              <a:latin typeface="Calibri" panose="020F0502020204030204" pitchFamily="34" charset="0"/>
              <a:cs typeface="Calibri" panose="020F0502020204030204" pitchFamily="34" charset="0"/>
            </a:endParaRPr>
          </a:p>
          <a:p>
            <a:pPr marL="571500" indent="-571500" algn="l">
              <a:buFont typeface="Arial" panose="020B0604020202020204" pitchFamily="34" charset="0"/>
              <a:buChar char="•"/>
            </a:pPr>
            <a:r>
              <a:rPr lang="en-GB" sz="4000" b="0" i="0" dirty="0">
                <a:solidFill>
                  <a:schemeClr val="tx1"/>
                </a:solidFill>
                <a:effectLst/>
                <a:latin typeface="Calibri" panose="020F0502020204030204" pitchFamily="34" charset="0"/>
                <a:cs typeface="Calibri" panose="020F0502020204030204" pitchFamily="34" charset="0"/>
              </a:rPr>
              <a:t>Trusted adults in children’s lives need to know where to go for help so they can support them. </a:t>
            </a:r>
          </a:p>
          <a:p>
            <a:pPr marL="571500" indent="-571500" algn="l">
              <a:buFont typeface="Arial" panose="020B0604020202020204" pitchFamily="34" charset="0"/>
              <a:buChar char="•"/>
            </a:pPr>
            <a:endParaRPr lang="en-GB" sz="4000" b="0" i="0" dirty="0">
              <a:solidFill>
                <a:schemeClr val="tx1"/>
              </a:solidFill>
              <a:effectLst/>
              <a:latin typeface="Calibri" panose="020F0502020204030204" pitchFamily="34" charset="0"/>
              <a:cs typeface="Calibri" panose="020F0502020204030204" pitchFamily="34" charset="0"/>
            </a:endParaRPr>
          </a:p>
          <a:p>
            <a:pPr marL="571500" indent="-571500" algn="l">
              <a:buFont typeface="Arial" panose="020B0604020202020204" pitchFamily="34" charset="0"/>
              <a:buChar char="•"/>
            </a:pPr>
            <a:r>
              <a:rPr lang="en-GB" sz="4000" b="0" i="0" dirty="0">
                <a:solidFill>
                  <a:schemeClr val="tx1"/>
                </a:solidFill>
                <a:effectLst/>
                <a:latin typeface="Calibri" panose="020F0502020204030204" pitchFamily="34" charset="0"/>
                <a:cs typeface="Calibri" panose="020F0502020204030204" pitchFamily="34" charset="0"/>
              </a:rPr>
              <a:t>We want to support adults to ‘hold on’ to children when they can instead of ‘referring on’. </a:t>
            </a:r>
          </a:p>
        </p:txBody>
      </p:sp>
      <p:cxnSp>
        <p:nvCxnSpPr>
          <p:cNvPr id="7" name="Straight Connector 6">
            <a:extLst>
              <a:ext uri="{FF2B5EF4-FFF2-40B4-BE49-F238E27FC236}">
                <a16:creationId xmlns:a16="http://schemas.microsoft.com/office/drawing/2014/main" id="{0B042B6D-BBB9-DEA2-4167-DBA9BBF0EF6C}"/>
              </a:ext>
            </a:extLst>
          </p:cNvPr>
          <p:cNvCxnSpPr>
            <a:cxnSpLocks/>
          </p:cNvCxnSpPr>
          <p:nvPr/>
        </p:nvCxnSpPr>
        <p:spPr>
          <a:xfrm>
            <a:off x="11567136" y="601628"/>
            <a:ext cx="0" cy="11042976"/>
          </a:xfrm>
          <a:prstGeom prst="line">
            <a:avLst/>
          </a:prstGeom>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F80E3A24-1408-3B24-FDB8-B60FFBF71152}"/>
              </a:ext>
            </a:extLst>
          </p:cNvPr>
          <p:cNvPicPr>
            <a:picLocks noChangeAspect="1"/>
          </p:cNvPicPr>
          <p:nvPr/>
        </p:nvPicPr>
        <p:blipFill rotWithShape="1">
          <a:blip r:embed="rId3"/>
          <a:srcRect l="31530" t="28094" r="60128" b="44150"/>
          <a:stretch/>
        </p:blipFill>
        <p:spPr>
          <a:xfrm rot="895640">
            <a:off x="12128701" y="7676561"/>
            <a:ext cx="3303037" cy="3090918"/>
          </a:xfrm>
          <a:prstGeom prst="rect">
            <a:avLst/>
          </a:prstGeom>
        </p:spPr>
      </p:pic>
    </p:spTree>
    <p:extLst>
      <p:ext uri="{BB962C8B-B14F-4D97-AF65-F5344CB8AC3E}">
        <p14:creationId xmlns:p14="http://schemas.microsoft.com/office/powerpoint/2010/main" val="2242555375"/>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490955F-5D2B-D6CF-C299-76C972908799}"/>
              </a:ext>
            </a:extLst>
          </p:cNvPr>
          <p:cNvSpPr txBox="1"/>
          <p:nvPr/>
        </p:nvSpPr>
        <p:spPr>
          <a:xfrm>
            <a:off x="13012616" y="1199594"/>
            <a:ext cx="11066584" cy="686341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GB" sz="4000" b="1" i="0" dirty="0">
                <a:solidFill>
                  <a:schemeClr val="tx1"/>
                </a:solidFill>
                <a:effectLst/>
                <a:latin typeface="Calibri" panose="020F0502020204030204" pitchFamily="34" charset="0"/>
                <a:cs typeface="Calibri" panose="020F0502020204030204" pitchFamily="34" charset="0"/>
              </a:rPr>
              <a:t>Safe and supportive communities</a:t>
            </a:r>
          </a:p>
          <a:p>
            <a:pPr algn="l"/>
            <a:endParaRPr lang="en-GB" sz="4000" b="1" i="0" dirty="0">
              <a:solidFill>
                <a:schemeClr val="tx1"/>
              </a:solidFill>
              <a:effectLst/>
              <a:latin typeface="Calibri" panose="020F0502020204030204" pitchFamily="34" charset="0"/>
              <a:cs typeface="Calibri" panose="020F0502020204030204" pitchFamily="34" charset="0"/>
            </a:endParaRPr>
          </a:p>
          <a:p>
            <a:pPr algn="l"/>
            <a:r>
              <a:rPr lang="en-GB" sz="4000" b="0" i="0" dirty="0">
                <a:solidFill>
                  <a:schemeClr val="tx1"/>
                </a:solidFill>
                <a:effectLst/>
                <a:latin typeface="Calibri" panose="020F0502020204030204" pitchFamily="34" charset="0"/>
                <a:cs typeface="Calibri" panose="020F0502020204030204" pitchFamily="34" charset="0"/>
              </a:rPr>
              <a:t>The NEST framework recognises that lots of different things are important to mental health and wellbeing. </a:t>
            </a:r>
          </a:p>
          <a:p>
            <a:pPr marL="571500" indent="-571500" algn="l">
              <a:buFont typeface="Arial" panose="020B0604020202020204" pitchFamily="34" charset="0"/>
              <a:buChar char="•"/>
            </a:pPr>
            <a:r>
              <a:rPr lang="en-GB" sz="4000" b="0" i="0" dirty="0">
                <a:solidFill>
                  <a:schemeClr val="tx1"/>
                </a:solidFill>
                <a:effectLst/>
                <a:latin typeface="Calibri" panose="020F0502020204030204" pitchFamily="34" charset="0"/>
                <a:cs typeface="Calibri" panose="020F0502020204030204" pitchFamily="34" charset="0"/>
              </a:rPr>
              <a:t>work and access to jobs that pay well</a:t>
            </a:r>
          </a:p>
          <a:p>
            <a:pPr marL="571500" indent="-571500" algn="l">
              <a:buFont typeface="Arial" panose="020B0604020202020204" pitchFamily="34" charset="0"/>
              <a:buChar char="•"/>
            </a:pPr>
            <a:r>
              <a:rPr lang="en-GB" sz="4000" b="0" i="0" dirty="0">
                <a:solidFill>
                  <a:schemeClr val="tx1"/>
                </a:solidFill>
                <a:effectLst/>
                <a:latin typeface="Calibri" panose="020F0502020204030204" pitchFamily="34" charset="0"/>
                <a:cs typeface="Calibri" panose="020F0502020204030204" pitchFamily="34" charset="0"/>
              </a:rPr>
              <a:t>safe places to live</a:t>
            </a:r>
          </a:p>
          <a:p>
            <a:pPr marL="571500" indent="-571500" algn="l">
              <a:buFont typeface="Arial" panose="020B0604020202020204" pitchFamily="34" charset="0"/>
              <a:buChar char="•"/>
            </a:pPr>
            <a:r>
              <a:rPr lang="en-GB" sz="4000" b="0" i="0" dirty="0">
                <a:solidFill>
                  <a:schemeClr val="tx1"/>
                </a:solidFill>
                <a:effectLst/>
                <a:latin typeface="Calibri" panose="020F0502020204030204" pitchFamily="34" charset="0"/>
                <a:cs typeface="Calibri" panose="020F0502020204030204" pitchFamily="34" charset="0"/>
              </a:rPr>
              <a:t>time, space and permission to play and socialise</a:t>
            </a:r>
          </a:p>
          <a:p>
            <a:pPr marL="571500" indent="-571500" algn="l">
              <a:buFont typeface="Arial" panose="020B0604020202020204" pitchFamily="34" charset="0"/>
              <a:buChar char="•"/>
            </a:pPr>
            <a:r>
              <a:rPr lang="en-GB" sz="4000" b="0" i="0" dirty="0">
                <a:solidFill>
                  <a:schemeClr val="tx1"/>
                </a:solidFill>
                <a:effectLst/>
                <a:latin typeface="Calibri" panose="020F0502020204030204" pitchFamily="34" charset="0"/>
                <a:cs typeface="Calibri" panose="020F0502020204030204" pitchFamily="34" charset="0"/>
              </a:rPr>
              <a:t>opportunities to exercise and take part in sport</a:t>
            </a:r>
          </a:p>
          <a:p>
            <a:pPr marL="571500" indent="-571500" algn="l">
              <a:buFont typeface="Arial" panose="020B0604020202020204" pitchFamily="34" charset="0"/>
              <a:buChar char="•"/>
            </a:pPr>
            <a:r>
              <a:rPr lang="en-GB" sz="4000" b="0" i="0" dirty="0">
                <a:solidFill>
                  <a:schemeClr val="tx1"/>
                </a:solidFill>
                <a:effectLst/>
                <a:latin typeface="Calibri" panose="020F0502020204030204" pitchFamily="34" charset="0"/>
                <a:cs typeface="Calibri" panose="020F0502020204030204" pitchFamily="34" charset="0"/>
              </a:rPr>
              <a:t>healthy food</a:t>
            </a:r>
          </a:p>
          <a:p>
            <a:pPr marL="571500" indent="-571500" algn="l">
              <a:buFont typeface="Arial" panose="020B0604020202020204" pitchFamily="34" charset="0"/>
              <a:buChar char="•"/>
            </a:pPr>
            <a:r>
              <a:rPr lang="en-GB" sz="4000" b="0" i="0" dirty="0">
                <a:solidFill>
                  <a:schemeClr val="tx1"/>
                </a:solidFill>
                <a:effectLst/>
                <a:latin typeface="Calibri" panose="020F0502020204030204" pitchFamily="34" charset="0"/>
                <a:cs typeface="Calibri" panose="020F0502020204030204" pitchFamily="34" charset="0"/>
              </a:rPr>
              <a:t>arts and leisure activities </a:t>
            </a:r>
          </a:p>
        </p:txBody>
      </p:sp>
      <p:sp>
        <p:nvSpPr>
          <p:cNvPr id="6" name="TextBox 5">
            <a:extLst>
              <a:ext uri="{FF2B5EF4-FFF2-40B4-BE49-F238E27FC236}">
                <a16:creationId xmlns:a16="http://schemas.microsoft.com/office/drawing/2014/main" id="{DF118F8E-0F64-0493-75BF-28B45CA31B87}"/>
              </a:ext>
            </a:extLst>
          </p:cNvPr>
          <p:cNvSpPr txBox="1"/>
          <p:nvPr/>
        </p:nvSpPr>
        <p:spPr>
          <a:xfrm>
            <a:off x="586154" y="1199594"/>
            <a:ext cx="11066584" cy="747897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GB" sz="4000" b="1" i="0" dirty="0" err="1">
                <a:solidFill>
                  <a:srgbClr val="0070C0"/>
                </a:solidFill>
                <a:effectLst/>
                <a:latin typeface="Calibri" panose="020F0502020204030204" pitchFamily="34" charset="0"/>
                <a:cs typeface="Calibri" panose="020F0502020204030204" pitchFamily="34" charset="0"/>
              </a:rPr>
              <a:t>Cymunedau</a:t>
            </a:r>
            <a:r>
              <a:rPr lang="en-GB" sz="4000" b="1" i="0" dirty="0">
                <a:solidFill>
                  <a:srgbClr val="0070C0"/>
                </a:solidFill>
                <a:effectLst/>
                <a:latin typeface="Calibri" panose="020F0502020204030204" pitchFamily="34" charset="0"/>
                <a:cs typeface="Calibri" panose="020F0502020204030204" pitchFamily="34" charset="0"/>
              </a:rPr>
              <a:t> </a:t>
            </a:r>
            <a:r>
              <a:rPr lang="en-GB" sz="4000" b="1" i="0" dirty="0" err="1">
                <a:solidFill>
                  <a:srgbClr val="0070C0"/>
                </a:solidFill>
                <a:effectLst/>
                <a:latin typeface="Calibri" panose="020F0502020204030204" pitchFamily="34" charset="0"/>
                <a:cs typeface="Calibri" panose="020F0502020204030204" pitchFamily="34" charset="0"/>
              </a:rPr>
              <a:t>diogel</a:t>
            </a:r>
            <a:r>
              <a:rPr lang="en-GB" sz="4000" b="1" i="0" dirty="0">
                <a:solidFill>
                  <a:srgbClr val="0070C0"/>
                </a:solidFill>
                <a:effectLst/>
                <a:latin typeface="Calibri" panose="020F0502020204030204" pitchFamily="34" charset="0"/>
                <a:cs typeface="Calibri" panose="020F0502020204030204" pitchFamily="34" charset="0"/>
              </a:rPr>
              <a:t> a </a:t>
            </a:r>
            <a:r>
              <a:rPr lang="en-GB" sz="4000" b="1" i="0" dirty="0" err="1">
                <a:solidFill>
                  <a:srgbClr val="0070C0"/>
                </a:solidFill>
                <a:effectLst/>
                <a:latin typeface="Calibri" panose="020F0502020204030204" pitchFamily="34" charset="0"/>
                <a:cs typeface="Calibri" panose="020F0502020204030204" pitchFamily="34" charset="0"/>
              </a:rPr>
              <a:t>chefnogol</a:t>
            </a:r>
            <a:endParaRPr lang="en-GB" sz="4000" b="1" i="0" dirty="0">
              <a:solidFill>
                <a:srgbClr val="0070C0"/>
              </a:solidFill>
              <a:effectLst/>
              <a:latin typeface="Calibri" panose="020F0502020204030204" pitchFamily="34" charset="0"/>
              <a:cs typeface="Calibri" panose="020F0502020204030204" pitchFamily="34" charset="0"/>
            </a:endParaRPr>
          </a:p>
          <a:p>
            <a:pPr algn="l"/>
            <a:endParaRPr lang="en-GB" sz="4000" b="1" i="0" dirty="0">
              <a:solidFill>
                <a:srgbClr val="0070C0"/>
              </a:solidFill>
              <a:effectLst/>
              <a:latin typeface="Calibri" panose="020F0502020204030204" pitchFamily="34" charset="0"/>
              <a:cs typeface="Calibri" panose="020F0502020204030204" pitchFamily="34" charset="0"/>
            </a:endParaRPr>
          </a:p>
          <a:p>
            <a:pPr algn="l"/>
            <a:r>
              <a:rPr lang="en-GB" sz="4000" b="0" i="0" dirty="0">
                <a:solidFill>
                  <a:srgbClr val="0070C0"/>
                </a:solidFill>
                <a:effectLst/>
                <a:latin typeface="Calibri" panose="020F0502020204030204" pitchFamily="34" charset="0"/>
                <a:cs typeface="Calibri" panose="020F0502020204030204" pitchFamily="34" charset="0"/>
              </a:rPr>
              <a:t>Mae </a:t>
            </a:r>
            <a:r>
              <a:rPr lang="en-GB" sz="4000" b="0" i="0" dirty="0" err="1">
                <a:solidFill>
                  <a:srgbClr val="0070C0"/>
                </a:solidFill>
                <a:effectLst/>
                <a:latin typeface="Calibri" panose="020F0502020204030204" pitchFamily="34" charset="0"/>
                <a:cs typeface="Calibri" panose="020F0502020204030204" pitchFamily="34" charset="0"/>
              </a:rPr>
              <a:t>fframwaith</a:t>
            </a:r>
            <a:r>
              <a:rPr lang="en-GB" sz="4000" b="0" i="0" dirty="0">
                <a:solidFill>
                  <a:srgbClr val="0070C0"/>
                </a:solidFill>
                <a:effectLst/>
                <a:latin typeface="Calibri" panose="020F0502020204030204" pitchFamily="34" charset="0"/>
                <a:cs typeface="Calibri" panose="020F0502020204030204" pitchFamily="34" charset="0"/>
              </a:rPr>
              <a:t> NYTH </a:t>
            </a:r>
            <a:r>
              <a:rPr lang="en-GB" sz="4000" b="0" i="0" dirty="0" err="1">
                <a:solidFill>
                  <a:srgbClr val="0070C0"/>
                </a:solidFill>
                <a:effectLst/>
                <a:latin typeface="Calibri" panose="020F0502020204030204" pitchFamily="34" charset="0"/>
                <a:cs typeface="Calibri" panose="020F0502020204030204" pitchFamily="34" charset="0"/>
              </a:rPr>
              <a:t>yn</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cydnabod</a:t>
            </a:r>
            <a:r>
              <a:rPr lang="en-GB" sz="4000" b="0" i="0" dirty="0">
                <a:solidFill>
                  <a:srgbClr val="0070C0"/>
                </a:solidFill>
                <a:effectLst/>
                <a:latin typeface="Calibri" panose="020F0502020204030204" pitchFamily="34" charset="0"/>
                <a:cs typeface="Calibri" panose="020F0502020204030204" pitchFamily="34" charset="0"/>
              </a:rPr>
              <a:t> bod </a:t>
            </a:r>
            <a:r>
              <a:rPr lang="en-GB" sz="4000" b="0" i="0" dirty="0" err="1">
                <a:solidFill>
                  <a:srgbClr val="0070C0"/>
                </a:solidFill>
                <a:effectLst/>
                <a:latin typeface="Calibri" panose="020F0502020204030204" pitchFamily="34" charset="0"/>
                <a:cs typeface="Calibri" panose="020F0502020204030204" pitchFamily="34" charset="0"/>
              </a:rPr>
              <a:t>llawer</a:t>
            </a:r>
            <a:r>
              <a:rPr lang="en-GB" sz="4000" b="0" i="0" dirty="0">
                <a:solidFill>
                  <a:srgbClr val="0070C0"/>
                </a:solidFill>
                <a:effectLst/>
                <a:latin typeface="Calibri" panose="020F0502020204030204" pitchFamily="34" charset="0"/>
                <a:cs typeface="Calibri" panose="020F0502020204030204" pitchFamily="34" charset="0"/>
              </a:rPr>
              <a:t> o </a:t>
            </a:r>
            <a:r>
              <a:rPr lang="en-GB" sz="4000" b="0" i="0" dirty="0" err="1">
                <a:solidFill>
                  <a:srgbClr val="0070C0"/>
                </a:solidFill>
                <a:effectLst/>
                <a:latin typeface="Calibri" panose="020F0502020204030204" pitchFamily="34" charset="0"/>
                <a:cs typeface="Calibri" panose="020F0502020204030204" pitchFamily="34" charset="0"/>
              </a:rPr>
              <a:t>wahanol</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bethau</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yn</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bwysig</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i</a:t>
            </a:r>
            <a:r>
              <a:rPr lang="en-GB" sz="4000" b="0" i="0" dirty="0">
                <a:solidFill>
                  <a:srgbClr val="0070C0"/>
                </a:solidFill>
                <a:effectLst/>
                <a:latin typeface="Calibri" panose="020F0502020204030204" pitchFamily="34" charset="0"/>
                <a:cs typeface="Calibri" panose="020F0502020204030204" pitchFamily="34" charset="0"/>
              </a:rPr>
              <a:t> iechyd </a:t>
            </a:r>
            <a:r>
              <a:rPr lang="en-GB" sz="4000" b="0" i="0" dirty="0" err="1">
                <a:solidFill>
                  <a:srgbClr val="0070C0"/>
                </a:solidFill>
                <a:effectLst/>
                <a:latin typeface="Calibri" panose="020F0502020204030204" pitchFamily="34" charset="0"/>
                <a:cs typeface="Calibri" panose="020F0502020204030204" pitchFamily="34" charset="0"/>
              </a:rPr>
              <a:t>meddwl</a:t>
            </a:r>
            <a:r>
              <a:rPr lang="en-GB" sz="4000" b="0" i="0" dirty="0">
                <a:solidFill>
                  <a:srgbClr val="0070C0"/>
                </a:solidFill>
                <a:effectLst/>
                <a:latin typeface="Calibri" panose="020F0502020204030204" pitchFamily="34" charset="0"/>
                <a:cs typeface="Calibri" panose="020F0502020204030204" pitchFamily="34" charset="0"/>
              </a:rPr>
              <a:t> a </a:t>
            </a:r>
            <a:r>
              <a:rPr lang="en-GB" sz="4000" b="0" i="0" dirty="0" err="1">
                <a:solidFill>
                  <a:srgbClr val="0070C0"/>
                </a:solidFill>
                <a:effectLst/>
                <a:latin typeface="Calibri" panose="020F0502020204030204" pitchFamily="34" charset="0"/>
                <a:cs typeface="Calibri" panose="020F0502020204030204" pitchFamily="34" charset="0"/>
              </a:rPr>
              <a:t>llesiant</a:t>
            </a:r>
            <a:r>
              <a:rPr lang="en-GB" sz="4000" b="0" i="0" dirty="0">
                <a:solidFill>
                  <a:srgbClr val="0070C0"/>
                </a:solidFill>
                <a:effectLst/>
                <a:latin typeface="Calibri" panose="020F0502020204030204" pitchFamily="34" charset="0"/>
                <a:cs typeface="Calibri" panose="020F0502020204030204" pitchFamily="34" charset="0"/>
              </a:rPr>
              <a:t>. </a:t>
            </a:r>
          </a:p>
          <a:p>
            <a:pPr marL="571500" indent="-571500" algn="l">
              <a:buFont typeface="Arial" panose="020B0604020202020204" pitchFamily="34" charset="0"/>
              <a:buChar char="•"/>
            </a:pPr>
            <a:r>
              <a:rPr lang="en-GB" sz="4000" b="0" i="0" dirty="0" err="1">
                <a:solidFill>
                  <a:srgbClr val="0070C0"/>
                </a:solidFill>
                <a:effectLst/>
                <a:latin typeface="Calibri" panose="020F0502020204030204" pitchFamily="34" charset="0"/>
                <a:cs typeface="Calibri" panose="020F0502020204030204" pitchFamily="34" charset="0"/>
              </a:rPr>
              <a:t>gwaith</a:t>
            </a:r>
            <a:r>
              <a:rPr lang="en-GB" sz="4000" b="0" i="0" dirty="0">
                <a:solidFill>
                  <a:srgbClr val="0070C0"/>
                </a:solidFill>
                <a:effectLst/>
                <a:latin typeface="Calibri" panose="020F0502020204030204" pitchFamily="34" charset="0"/>
                <a:cs typeface="Calibri" panose="020F0502020204030204" pitchFamily="34" charset="0"/>
              </a:rPr>
              <a:t> a </a:t>
            </a:r>
            <a:r>
              <a:rPr lang="en-GB" sz="4000" b="0" i="0" dirty="0" err="1">
                <a:solidFill>
                  <a:srgbClr val="0070C0"/>
                </a:solidFill>
                <a:effectLst/>
                <a:latin typeface="Calibri" panose="020F0502020204030204" pitchFamily="34" charset="0"/>
                <a:cs typeface="Calibri" panose="020F0502020204030204" pitchFamily="34" charset="0"/>
              </a:rPr>
              <a:t>mynediad</a:t>
            </a:r>
            <a:r>
              <a:rPr lang="en-GB" sz="4000" b="0" i="0" dirty="0">
                <a:solidFill>
                  <a:srgbClr val="0070C0"/>
                </a:solidFill>
                <a:effectLst/>
                <a:latin typeface="Calibri" panose="020F0502020204030204" pitchFamily="34" charset="0"/>
                <a:cs typeface="Calibri" panose="020F0502020204030204" pitchFamily="34" charset="0"/>
              </a:rPr>
              <a:t> at </a:t>
            </a:r>
            <a:r>
              <a:rPr lang="en-GB" sz="4000" b="0" i="0" dirty="0" err="1">
                <a:solidFill>
                  <a:srgbClr val="0070C0"/>
                </a:solidFill>
                <a:effectLst/>
                <a:latin typeface="Calibri" panose="020F0502020204030204" pitchFamily="34" charset="0"/>
                <a:cs typeface="Calibri" panose="020F0502020204030204" pitchFamily="34" charset="0"/>
              </a:rPr>
              <a:t>swyddi</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sy'n</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talu'n</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dda</a:t>
            </a:r>
            <a:endParaRPr lang="en-GB" sz="4000" b="0" i="0" dirty="0">
              <a:solidFill>
                <a:srgbClr val="0070C0"/>
              </a:solidFill>
              <a:effectLst/>
              <a:latin typeface="Calibri" panose="020F0502020204030204" pitchFamily="34" charset="0"/>
              <a:cs typeface="Calibri" panose="020F0502020204030204" pitchFamily="34" charset="0"/>
            </a:endParaRPr>
          </a:p>
          <a:p>
            <a:pPr marL="571500" indent="-571500" algn="l">
              <a:buFont typeface="Arial" panose="020B0604020202020204" pitchFamily="34" charset="0"/>
              <a:buChar char="•"/>
            </a:pPr>
            <a:r>
              <a:rPr lang="en-GB" sz="4000" b="0" i="0" dirty="0" err="1">
                <a:solidFill>
                  <a:srgbClr val="0070C0"/>
                </a:solidFill>
                <a:effectLst/>
                <a:latin typeface="Calibri" panose="020F0502020204030204" pitchFamily="34" charset="0"/>
                <a:cs typeface="Calibri" panose="020F0502020204030204" pitchFamily="34" charset="0"/>
              </a:rPr>
              <a:t>lleoedd</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diogel</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i</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fyw</a:t>
            </a:r>
            <a:endParaRPr lang="en-GB" sz="4000" b="0" i="0" dirty="0">
              <a:solidFill>
                <a:srgbClr val="0070C0"/>
              </a:solidFill>
              <a:effectLst/>
              <a:latin typeface="Calibri" panose="020F0502020204030204" pitchFamily="34" charset="0"/>
              <a:cs typeface="Calibri" panose="020F0502020204030204" pitchFamily="34" charset="0"/>
            </a:endParaRPr>
          </a:p>
          <a:p>
            <a:pPr marL="571500" indent="-571500" algn="l">
              <a:buFont typeface="Arial" panose="020B0604020202020204" pitchFamily="34" charset="0"/>
              <a:buChar char="•"/>
            </a:pPr>
            <a:r>
              <a:rPr lang="en-GB" sz="4000" b="0" i="0" dirty="0" err="1">
                <a:solidFill>
                  <a:srgbClr val="0070C0"/>
                </a:solidFill>
                <a:effectLst/>
                <a:latin typeface="Calibri" panose="020F0502020204030204" pitchFamily="34" charset="0"/>
                <a:cs typeface="Calibri" panose="020F0502020204030204" pitchFamily="34" charset="0"/>
              </a:rPr>
              <a:t>amser</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lle</a:t>
            </a:r>
            <a:r>
              <a:rPr lang="en-GB" sz="4000" b="0" i="0" dirty="0">
                <a:solidFill>
                  <a:srgbClr val="0070C0"/>
                </a:solidFill>
                <a:effectLst/>
                <a:latin typeface="Calibri" panose="020F0502020204030204" pitchFamily="34" charset="0"/>
                <a:cs typeface="Calibri" panose="020F0502020204030204" pitchFamily="34" charset="0"/>
              </a:rPr>
              <a:t> a </a:t>
            </a:r>
            <a:r>
              <a:rPr lang="en-GB" sz="4000" b="0" i="0" dirty="0" err="1">
                <a:solidFill>
                  <a:srgbClr val="0070C0"/>
                </a:solidFill>
                <a:effectLst/>
                <a:latin typeface="Calibri" panose="020F0502020204030204" pitchFamily="34" charset="0"/>
                <a:cs typeface="Calibri" panose="020F0502020204030204" pitchFamily="34" charset="0"/>
              </a:rPr>
              <a:t>chaniatâd</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i</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chwarae</a:t>
            </a:r>
            <a:r>
              <a:rPr lang="en-GB" sz="4000" b="0" i="0" dirty="0">
                <a:solidFill>
                  <a:srgbClr val="0070C0"/>
                </a:solidFill>
                <a:effectLst/>
                <a:latin typeface="Calibri" panose="020F0502020204030204" pitchFamily="34" charset="0"/>
                <a:cs typeface="Calibri" panose="020F0502020204030204" pitchFamily="34" charset="0"/>
              </a:rPr>
              <a:t> a </a:t>
            </a:r>
            <a:r>
              <a:rPr lang="en-GB" sz="4000" b="0" i="0" dirty="0" err="1">
                <a:solidFill>
                  <a:srgbClr val="0070C0"/>
                </a:solidFill>
                <a:effectLst/>
                <a:latin typeface="Calibri" panose="020F0502020204030204" pitchFamily="34" charset="0"/>
                <a:cs typeface="Calibri" panose="020F0502020204030204" pitchFamily="34" charset="0"/>
              </a:rPr>
              <a:t>chymdeithasu</a:t>
            </a:r>
            <a:endParaRPr lang="en-GB" sz="4000" b="0" i="0" dirty="0">
              <a:solidFill>
                <a:srgbClr val="0070C0"/>
              </a:solidFill>
              <a:effectLst/>
              <a:latin typeface="Calibri" panose="020F0502020204030204" pitchFamily="34" charset="0"/>
              <a:cs typeface="Calibri" panose="020F0502020204030204" pitchFamily="34" charset="0"/>
            </a:endParaRPr>
          </a:p>
          <a:p>
            <a:pPr marL="571500" indent="-571500" algn="l">
              <a:buFont typeface="Arial" panose="020B0604020202020204" pitchFamily="34" charset="0"/>
              <a:buChar char="•"/>
            </a:pPr>
            <a:r>
              <a:rPr lang="en-GB" sz="4000" b="0" i="0" dirty="0" err="1">
                <a:solidFill>
                  <a:srgbClr val="0070C0"/>
                </a:solidFill>
                <a:effectLst/>
                <a:latin typeface="Calibri" panose="020F0502020204030204" pitchFamily="34" charset="0"/>
                <a:cs typeface="Calibri" panose="020F0502020204030204" pitchFamily="34" charset="0"/>
              </a:rPr>
              <a:t>cyfleoedd</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i</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wneud</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ymarfer</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corff</a:t>
            </a:r>
            <a:r>
              <a:rPr lang="en-GB" sz="4000" b="0" i="0" dirty="0">
                <a:solidFill>
                  <a:srgbClr val="0070C0"/>
                </a:solidFill>
                <a:effectLst/>
                <a:latin typeface="Calibri" panose="020F0502020204030204" pitchFamily="34" charset="0"/>
                <a:cs typeface="Calibri" panose="020F0502020204030204" pitchFamily="34" charset="0"/>
              </a:rPr>
              <a:t> a </a:t>
            </a:r>
            <a:r>
              <a:rPr lang="en-GB" sz="4000" b="0" i="0" dirty="0" err="1">
                <a:solidFill>
                  <a:srgbClr val="0070C0"/>
                </a:solidFill>
                <a:effectLst/>
                <a:latin typeface="Calibri" panose="020F0502020204030204" pitchFamily="34" charset="0"/>
                <a:cs typeface="Calibri" panose="020F0502020204030204" pitchFamily="34" charset="0"/>
              </a:rPr>
              <a:t>chymryd</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rhan</a:t>
            </a:r>
            <a:r>
              <a:rPr lang="en-GB" sz="4000" b="0" i="0" dirty="0">
                <a:solidFill>
                  <a:srgbClr val="0070C0"/>
                </a:solidFill>
                <a:effectLst/>
                <a:latin typeface="Calibri" panose="020F0502020204030204" pitchFamily="34" charset="0"/>
                <a:cs typeface="Calibri" panose="020F0502020204030204" pitchFamily="34" charset="0"/>
              </a:rPr>
              <a:t> mewn </a:t>
            </a:r>
            <a:r>
              <a:rPr lang="en-GB" sz="4000" b="0" i="0" dirty="0" err="1">
                <a:solidFill>
                  <a:srgbClr val="0070C0"/>
                </a:solidFill>
                <a:effectLst/>
                <a:latin typeface="Calibri" panose="020F0502020204030204" pitchFamily="34" charset="0"/>
                <a:cs typeface="Calibri" panose="020F0502020204030204" pitchFamily="34" charset="0"/>
              </a:rPr>
              <a:t>chwaraeon</a:t>
            </a:r>
            <a:endParaRPr lang="en-GB" sz="4000" b="0" i="0" dirty="0">
              <a:solidFill>
                <a:srgbClr val="0070C0"/>
              </a:solidFill>
              <a:effectLst/>
              <a:latin typeface="Calibri" panose="020F0502020204030204" pitchFamily="34" charset="0"/>
              <a:cs typeface="Calibri" panose="020F0502020204030204" pitchFamily="34" charset="0"/>
            </a:endParaRPr>
          </a:p>
          <a:p>
            <a:pPr marL="571500" indent="-571500" algn="l">
              <a:buFont typeface="Arial" panose="020B0604020202020204" pitchFamily="34" charset="0"/>
              <a:buChar char="•"/>
            </a:pPr>
            <a:r>
              <a:rPr lang="en-GB" sz="4000" b="0" i="0" dirty="0" err="1">
                <a:solidFill>
                  <a:srgbClr val="0070C0"/>
                </a:solidFill>
                <a:effectLst/>
                <a:latin typeface="Calibri" panose="020F0502020204030204" pitchFamily="34" charset="0"/>
                <a:cs typeface="Calibri" panose="020F0502020204030204" pitchFamily="34" charset="0"/>
              </a:rPr>
              <a:t>bwyd</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iach</a:t>
            </a:r>
            <a:endParaRPr lang="en-GB" sz="4000" b="0" i="0" dirty="0">
              <a:solidFill>
                <a:srgbClr val="0070C0"/>
              </a:solidFill>
              <a:effectLst/>
              <a:latin typeface="Calibri" panose="020F0502020204030204" pitchFamily="34" charset="0"/>
              <a:cs typeface="Calibri" panose="020F0502020204030204" pitchFamily="34" charset="0"/>
            </a:endParaRPr>
          </a:p>
          <a:p>
            <a:pPr marL="571500" indent="-571500" algn="l">
              <a:buFont typeface="Arial" panose="020B0604020202020204" pitchFamily="34" charset="0"/>
              <a:buChar char="•"/>
            </a:pPr>
            <a:r>
              <a:rPr lang="en-GB" sz="4000" b="0" i="0" dirty="0" err="1">
                <a:solidFill>
                  <a:srgbClr val="0070C0"/>
                </a:solidFill>
                <a:effectLst/>
                <a:latin typeface="Calibri" panose="020F0502020204030204" pitchFamily="34" charset="0"/>
                <a:cs typeface="Calibri" panose="020F0502020204030204" pitchFamily="34" charset="0"/>
              </a:rPr>
              <a:t>gweithgareddau</a:t>
            </a:r>
            <a:r>
              <a:rPr lang="en-GB" sz="4000" b="0" i="0" dirty="0">
                <a:solidFill>
                  <a:srgbClr val="0070C0"/>
                </a:solidFill>
                <a:effectLst/>
                <a:latin typeface="Calibri" panose="020F0502020204030204" pitchFamily="34" charset="0"/>
                <a:cs typeface="Calibri" panose="020F0502020204030204" pitchFamily="34" charset="0"/>
              </a:rPr>
              <a:t> </a:t>
            </a:r>
            <a:r>
              <a:rPr lang="en-GB" sz="4000" b="0" i="0" dirty="0" err="1">
                <a:solidFill>
                  <a:srgbClr val="0070C0"/>
                </a:solidFill>
                <a:effectLst/>
                <a:latin typeface="Calibri" panose="020F0502020204030204" pitchFamily="34" charset="0"/>
                <a:cs typeface="Calibri" panose="020F0502020204030204" pitchFamily="34" charset="0"/>
              </a:rPr>
              <a:t>celf</a:t>
            </a:r>
            <a:r>
              <a:rPr lang="en-GB" sz="4000" b="0" i="0" dirty="0">
                <a:solidFill>
                  <a:srgbClr val="0070C0"/>
                </a:solidFill>
                <a:effectLst/>
                <a:latin typeface="Calibri" panose="020F0502020204030204" pitchFamily="34" charset="0"/>
                <a:cs typeface="Calibri" panose="020F0502020204030204" pitchFamily="34" charset="0"/>
              </a:rPr>
              <a:t> a </a:t>
            </a:r>
            <a:r>
              <a:rPr lang="en-GB" sz="4000" b="0" i="0" dirty="0" err="1">
                <a:solidFill>
                  <a:srgbClr val="0070C0"/>
                </a:solidFill>
                <a:effectLst/>
                <a:latin typeface="Calibri" panose="020F0502020204030204" pitchFamily="34" charset="0"/>
                <a:cs typeface="Calibri" panose="020F0502020204030204" pitchFamily="34" charset="0"/>
              </a:rPr>
              <a:t>hamdden</a:t>
            </a:r>
            <a:r>
              <a:rPr lang="en-GB" sz="4000" b="0" i="0" dirty="0">
                <a:solidFill>
                  <a:srgbClr val="0070C0"/>
                </a:solidFill>
                <a:effectLst/>
                <a:latin typeface="Calibri" panose="020F0502020204030204" pitchFamily="34" charset="0"/>
                <a:cs typeface="Calibri" panose="020F0502020204030204" pitchFamily="34" charset="0"/>
              </a:rPr>
              <a:t> </a:t>
            </a:r>
          </a:p>
        </p:txBody>
      </p:sp>
      <p:cxnSp>
        <p:nvCxnSpPr>
          <p:cNvPr id="7" name="Straight Connector 6">
            <a:extLst>
              <a:ext uri="{FF2B5EF4-FFF2-40B4-BE49-F238E27FC236}">
                <a16:creationId xmlns:a16="http://schemas.microsoft.com/office/drawing/2014/main" id="{5DA5C043-21C7-D464-0571-DF989C9587D3}"/>
              </a:ext>
            </a:extLst>
          </p:cNvPr>
          <p:cNvCxnSpPr>
            <a:cxnSpLocks/>
          </p:cNvCxnSpPr>
          <p:nvPr/>
        </p:nvCxnSpPr>
        <p:spPr>
          <a:xfrm>
            <a:off x="11567136" y="601628"/>
            <a:ext cx="0" cy="11042976"/>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5522790"/>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ADCEFB4-28A1-51D9-937D-B86C18AA0843}"/>
              </a:ext>
            </a:extLst>
          </p:cNvPr>
          <p:cNvSpPr txBox="1"/>
          <p:nvPr/>
        </p:nvSpPr>
        <p:spPr>
          <a:xfrm>
            <a:off x="13739447" y="1792319"/>
            <a:ext cx="8979877" cy="34778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GB" sz="4400" i="0" dirty="0">
                <a:solidFill>
                  <a:schemeClr val="tx1"/>
                </a:solidFill>
                <a:effectLst/>
                <a:latin typeface="Calibri" panose="020F0502020204030204" pitchFamily="34" charset="0"/>
                <a:cs typeface="Calibri" panose="020F0502020204030204" pitchFamily="34" charset="0"/>
              </a:rPr>
              <a:t>No Wrong Door</a:t>
            </a:r>
          </a:p>
          <a:p>
            <a:pPr algn="l"/>
            <a:endParaRPr lang="en-GB" sz="4400" b="0" dirty="0">
              <a:solidFill>
                <a:srgbClr val="1F1F1F"/>
              </a:solidFill>
              <a:latin typeface="Calibri" panose="020F0502020204030204" pitchFamily="34" charset="0"/>
              <a:cs typeface="Calibri" panose="020F0502020204030204" pitchFamily="34" charset="0"/>
            </a:endParaRPr>
          </a:p>
          <a:p>
            <a:pPr algn="l"/>
            <a:r>
              <a:rPr lang="en-GB" sz="4400" b="0" i="0" dirty="0">
                <a:solidFill>
                  <a:schemeClr val="tx1"/>
                </a:solidFill>
                <a:effectLst/>
                <a:latin typeface="Calibri" panose="020F0502020204030204" pitchFamily="34" charset="0"/>
                <a:cs typeface="Calibri" panose="020F0502020204030204" pitchFamily="34" charset="0"/>
              </a:rPr>
              <a:t>We want families to get the right help at the right time and in a way that is right for them.</a:t>
            </a:r>
          </a:p>
        </p:txBody>
      </p:sp>
      <p:sp>
        <p:nvSpPr>
          <p:cNvPr id="8" name="TextBox 7">
            <a:extLst>
              <a:ext uri="{FF2B5EF4-FFF2-40B4-BE49-F238E27FC236}">
                <a16:creationId xmlns:a16="http://schemas.microsoft.com/office/drawing/2014/main" id="{702E86A1-C20E-A8A9-4781-6C28E6931DF6}"/>
              </a:ext>
            </a:extLst>
          </p:cNvPr>
          <p:cNvSpPr txBox="1"/>
          <p:nvPr/>
        </p:nvSpPr>
        <p:spPr>
          <a:xfrm>
            <a:off x="418492" y="3146536"/>
            <a:ext cx="10621106" cy="21236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sz="4400" b="0" i="0" dirty="0" err="1">
                <a:solidFill>
                  <a:srgbClr val="0070C0"/>
                </a:solidFill>
                <a:effectLst/>
                <a:latin typeface="Calibri" panose="020F0502020204030204" pitchFamily="34" charset="0"/>
                <a:cs typeface="Calibri" panose="020F0502020204030204" pitchFamily="34" charset="0"/>
              </a:rPr>
              <a:t>Rydym</a:t>
            </a:r>
            <a:r>
              <a:rPr lang="en-GB" sz="4400" b="0" i="0" dirty="0">
                <a:solidFill>
                  <a:srgbClr val="0070C0"/>
                </a:solidFill>
                <a:effectLst/>
                <a:latin typeface="Calibri" panose="020F0502020204030204" pitchFamily="34" charset="0"/>
                <a:cs typeface="Calibri" panose="020F0502020204030204" pitchFamily="34" charset="0"/>
              </a:rPr>
              <a:t> am </a:t>
            </a:r>
            <a:r>
              <a:rPr lang="en-GB" sz="4400" b="0" i="0" dirty="0" err="1">
                <a:solidFill>
                  <a:srgbClr val="0070C0"/>
                </a:solidFill>
                <a:effectLst/>
                <a:latin typeface="Calibri" panose="020F0502020204030204" pitchFamily="34" charset="0"/>
                <a:cs typeface="Calibri" panose="020F0502020204030204" pitchFamily="34" charset="0"/>
              </a:rPr>
              <a:t>sicrhau</a:t>
            </a:r>
            <a:r>
              <a:rPr lang="en-GB" sz="4400" b="0" i="0" dirty="0">
                <a:solidFill>
                  <a:srgbClr val="0070C0"/>
                </a:solidFill>
                <a:effectLst/>
                <a:latin typeface="Calibri" panose="020F0502020204030204" pitchFamily="34" charset="0"/>
                <a:cs typeface="Calibri" panose="020F0502020204030204" pitchFamily="34" charset="0"/>
              </a:rPr>
              <a:t> bod </a:t>
            </a:r>
            <a:r>
              <a:rPr lang="en-GB" sz="4400" b="0" i="0" dirty="0" err="1">
                <a:solidFill>
                  <a:srgbClr val="0070C0"/>
                </a:solidFill>
                <a:effectLst/>
                <a:latin typeface="Calibri" panose="020F0502020204030204" pitchFamily="34" charset="0"/>
                <a:cs typeface="Calibri" panose="020F0502020204030204" pitchFamily="34" charset="0"/>
              </a:rPr>
              <a:t>teuluoedd</a:t>
            </a:r>
            <a:r>
              <a:rPr lang="en-GB" sz="4400" b="0" i="0" dirty="0">
                <a:solidFill>
                  <a:srgbClr val="0070C0"/>
                </a:solidFill>
                <a:effectLst/>
                <a:latin typeface="Calibri" panose="020F0502020204030204" pitchFamily="34" charset="0"/>
                <a:cs typeface="Calibri" panose="020F0502020204030204" pitchFamily="34" charset="0"/>
              </a:rPr>
              <a:t> </a:t>
            </a:r>
            <a:r>
              <a:rPr lang="en-GB" sz="4400" b="0" i="0" dirty="0" err="1">
                <a:solidFill>
                  <a:srgbClr val="0070C0"/>
                </a:solidFill>
                <a:effectLst/>
                <a:latin typeface="Calibri" panose="020F0502020204030204" pitchFamily="34" charset="0"/>
                <a:cs typeface="Calibri" panose="020F0502020204030204" pitchFamily="34" charset="0"/>
              </a:rPr>
              <a:t>yn</a:t>
            </a:r>
            <a:r>
              <a:rPr lang="en-GB" sz="4400" b="0" i="0" dirty="0">
                <a:solidFill>
                  <a:srgbClr val="0070C0"/>
                </a:solidFill>
                <a:effectLst/>
                <a:latin typeface="Calibri" panose="020F0502020204030204" pitchFamily="34" charset="0"/>
                <a:cs typeface="Calibri" panose="020F0502020204030204" pitchFamily="34" charset="0"/>
              </a:rPr>
              <a:t> </a:t>
            </a:r>
            <a:r>
              <a:rPr lang="en-GB" sz="4400" b="0" i="0" dirty="0" err="1">
                <a:solidFill>
                  <a:srgbClr val="0070C0"/>
                </a:solidFill>
                <a:effectLst/>
                <a:latin typeface="Calibri" panose="020F0502020204030204" pitchFamily="34" charset="0"/>
                <a:cs typeface="Calibri" panose="020F0502020204030204" pitchFamily="34" charset="0"/>
              </a:rPr>
              <a:t>cael</a:t>
            </a:r>
            <a:r>
              <a:rPr lang="en-GB" sz="4400" b="0" i="0" dirty="0">
                <a:solidFill>
                  <a:srgbClr val="0070C0"/>
                </a:solidFill>
                <a:effectLst/>
                <a:latin typeface="Calibri" panose="020F0502020204030204" pitchFamily="34" charset="0"/>
                <a:cs typeface="Calibri" panose="020F0502020204030204" pitchFamily="34" charset="0"/>
              </a:rPr>
              <a:t> y </a:t>
            </a:r>
            <a:r>
              <a:rPr lang="en-GB" sz="4400" b="0" i="0" dirty="0" err="1">
                <a:solidFill>
                  <a:srgbClr val="0070C0"/>
                </a:solidFill>
                <a:effectLst/>
                <a:latin typeface="Calibri" panose="020F0502020204030204" pitchFamily="34" charset="0"/>
                <a:cs typeface="Calibri" panose="020F0502020204030204" pitchFamily="34" charset="0"/>
              </a:rPr>
              <a:t>cymorth</a:t>
            </a:r>
            <a:r>
              <a:rPr lang="en-GB" sz="4400" b="0" i="0" dirty="0">
                <a:solidFill>
                  <a:srgbClr val="0070C0"/>
                </a:solidFill>
                <a:effectLst/>
                <a:latin typeface="Calibri" panose="020F0502020204030204" pitchFamily="34" charset="0"/>
                <a:cs typeface="Calibri" panose="020F0502020204030204" pitchFamily="34" charset="0"/>
              </a:rPr>
              <a:t> </a:t>
            </a:r>
            <a:r>
              <a:rPr lang="en-GB" sz="4400" b="0" i="0" dirty="0" err="1">
                <a:solidFill>
                  <a:srgbClr val="0070C0"/>
                </a:solidFill>
                <a:effectLst/>
                <a:latin typeface="Calibri" panose="020F0502020204030204" pitchFamily="34" charset="0"/>
                <a:cs typeface="Calibri" panose="020F0502020204030204" pitchFamily="34" charset="0"/>
              </a:rPr>
              <a:t>iawn</a:t>
            </a:r>
            <a:r>
              <a:rPr lang="en-GB" sz="4400" b="0" i="0" dirty="0">
                <a:solidFill>
                  <a:srgbClr val="0070C0"/>
                </a:solidFill>
                <a:effectLst/>
                <a:latin typeface="Calibri" panose="020F0502020204030204" pitchFamily="34" charset="0"/>
                <a:cs typeface="Calibri" panose="020F0502020204030204" pitchFamily="34" charset="0"/>
              </a:rPr>
              <a:t> </a:t>
            </a:r>
            <a:r>
              <a:rPr lang="en-GB" sz="4400" b="0" i="0" dirty="0" err="1">
                <a:solidFill>
                  <a:srgbClr val="0070C0"/>
                </a:solidFill>
                <a:effectLst/>
                <a:latin typeface="Calibri" panose="020F0502020204030204" pitchFamily="34" charset="0"/>
                <a:cs typeface="Calibri" panose="020F0502020204030204" pitchFamily="34" charset="0"/>
              </a:rPr>
              <a:t>ar</a:t>
            </a:r>
            <a:r>
              <a:rPr lang="en-GB" sz="4400" b="0" i="0" dirty="0">
                <a:solidFill>
                  <a:srgbClr val="0070C0"/>
                </a:solidFill>
                <a:effectLst/>
                <a:latin typeface="Calibri" panose="020F0502020204030204" pitchFamily="34" charset="0"/>
                <a:cs typeface="Calibri" panose="020F0502020204030204" pitchFamily="34" charset="0"/>
              </a:rPr>
              <a:t> </a:t>
            </a:r>
            <a:r>
              <a:rPr lang="en-GB" sz="4400" b="0" i="0" dirty="0" err="1">
                <a:solidFill>
                  <a:srgbClr val="0070C0"/>
                </a:solidFill>
                <a:effectLst/>
                <a:latin typeface="Calibri" panose="020F0502020204030204" pitchFamily="34" charset="0"/>
                <a:cs typeface="Calibri" panose="020F0502020204030204" pitchFamily="34" charset="0"/>
              </a:rPr>
              <a:t>yr</a:t>
            </a:r>
            <a:r>
              <a:rPr lang="en-GB" sz="4400" b="0" i="0" dirty="0">
                <a:solidFill>
                  <a:srgbClr val="0070C0"/>
                </a:solidFill>
                <a:effectLst/>
                <a:latin typeface="Calibri" panose="020F0502020204030204" pitchFamily="34" charset="0"/>
                <a:cs typeface="Calibri" panose="020F0502020204030204" pitchFamily="34" charset="0"/>
              </a:rPr>
              <a:t> </a:t>
            </a:r>
            <a:r>
              <a:rPr lang="en-GB" sz="4400" b="0" i="0" dirty="0" err="1">
                <a:solidFill>
                  <a:srgbClr val="0070C0"/>
                </a:solidFill>
                <a:effectLst/>
                <a:latin typeface="Calibri" panose="020F0502020204030204" pitchFamily="34" charset="0"/>
                <a:cs typeface="Calibri" panose="020F0502020204030204" pitchFamily="34" charset="0"/>
              </a:rPr>
              <a:t>adeg</a:t>
            </a:r>
            <a:r>
              <a:rPr lang="en-GB" sz="4400" b="0" i="0" dirty="0">
                <a:solidFill>
                  <a:srgbClr val="0070C0"/>
                </a:solidFill>
                <a:effectLst/>
                <a:latin typeface="Calibri" panose="020F0502020204030204" pitchFamily="34" charset="0"/>
                <a:cs typeface="Calibri" panose="020F0502020204030204" pitchFamily="34" charset="0"/>
              </a:rPr>
              <a:t> </a:t>
            </a:r>
            <a:r>
              <a:rPr lang="en-GB" sz="4400" b="0" i="0" dirty="0" err="1">
                <a:solidFill>
                  <a:srgbClr val="0070C0"/>
                </a:solidFill>
                <a:effectLst/>
                <a:latin typeface="Calibri" panose="020F0502020204030204" pitchFamily="34" charset="0"/>
                <a:cs typeface="Calibri" panose="020F0502020204030204" pitchFamily="34" charset="0"/>
              </a:rPr>
              <a:t>iawn</a:t>
            </a:r>
            <a:r>
              <a:rPr lang="en-GB" sz="4400" b="0" i="0" dirty="0">
                <a:solidFill>
                  <a:srgbClr val="0070C0"/>
                </a:solidFill>
                <a:effectLst/>
                <a:latin typeface="Calibri" panose="020F0502020204030204" pitchFamily="34" charset="0"/>
                <a:cs typeface="Calibri" panose="020F0502020204030204" pitchFamily="34" charset="0"/>
              </a:rPr>
              <a:t> ac mewn </a:t>
            </a:r>
            <a:r>
              <a:rPr lang="en-GB" sz="4400" b="0" i="0" dirty="0" err="1">
                <a:solidFill>
                  <a:srgbClr val="0070C0"/>
                </a:solidFill>
                <a:effectLst/>
                <a:latin typeface="Calibri" panose="020F0502020204030204" pitchFamily="34" charset="0"/>
                <a:cs typeface="Calibri" panose="020F0502020204030204" pitchFamily="34" charset="0"/>
              </a:rPr>
              <a:t>ffordd</a:t>
            </a:r>
            <a:r>
              <a:rPr lang="en-GB" sz="4400" b="0" i="0" dirty="0">
                <a:solidFill>
                  <a:srgbClr val="0070C0"/>
                </a:solidFill>
                <a:effectLst/>
                <a:latin typeface="Calibri" panose="020F0502020204030204" pitchFamily="34" charset="0"/>
                <a:cs typeface="Calibri" panose="020F0502020204030204" pitchFamily="34" charset="0"/>
              </a:rPr>
              <a:t> </a:t>
            </a:r>
            <a:r>
              <a:rPr lang="en-GB" sz="4400" b="0" i="0" dirty="0" err="1">
                <a:solidFill>
                  <a:srgbClr val="0070C0"/>
                </a:solidFill>
                <a:effectLst/>
                <a:latin typeface="Calibri" panose="020F0502020204030204" pitchFamily="34" charset="0"/>
                <a:cs typeface="Calibri" panose="020F0502020204030204" pitchFamily="34" charset="0"/>
              </a:rPr>
              <a:t>sy’n</a:t>
            </a:r>
            <a:r>
              <a:rPr lang="en-GB" sz="4400" b="0" i="0" dirty="0">
                <a:solidFill>
                  <a:srgbClr val="0070C0"/>
                </a:solidFill>
                <a:effectLst/>
                <a:latin typeface="Calibri" panose="020F0502020204030204" pitchFamily="34" charset="0"/>
                <a:cs typeface="Calibri" panose="020F0502020204030204" pitchFamily="34" charset="0"/>
              </a:rPr>
              <a:t> </a:t>
            </a:r>
            <a:r>
              <a:rPr lang="en-GB" sz="4400" b="0" i="0" dirty="0" err="1">
                <a:solidFill>
                  <a:srgbClr val="0070C0"/>
                </a:solidFill>
                <a:effectLst/>
                <a:latin typeface="Calibri" panose="020F0502020204030204" pitchFamily="34" charset="0"/>
                <a:cs typeface="Calibri" panose="020F0502020204030204" pitchFamily="34" charset="0"/>
              </a:rPr>
              <a:t>iawn</a:t>
            </a:r>
            <a:r>
              <a:rPr lang="en-GB" sz="4400" b="0" i="0" dirty="0">
                <a:solidFill>
                  <a:srgbClr val="0070C0"/>
                </a:solidFill>
                <a:effectLst/>
                <a:latin typeface="Calibri" panose="020F0502020204030204" pitchFamily="34" charset="0"/>
                <a:cs typeface="Calibri" panose="020F0502020204030204" pitchFamily="34" charset="0"/>
              </a:rPr>
              <a:t> </a:t>
            </a:r>
            <a:r>
              <a:rPr lang="en-GB" sz="4400" b="0" i="0" dirty="0" err="1">
                <a:solidFill>
                  <a:srgbClr val="0070C0"/>
                </a:solidFill>
                <a:effectLst/>
                <a:latin typeface="Calibri" panose="020F0502020204030204" pitchFamily="34" charset="0"/>
                <a:cs typeface="Calibri" panose="020F0502020204030204" pitchFamily="34" charset="0"/>
              </a:rPr>
              <a:t>iddyn</a:t>
            </a:r>
            <a:r>
              <a:rPr lang="en-GB" sz="4400" b="0" i="0" dirty="0">
                <a:solidFill>
                  <a:srgbClr val="0070C0"/>
                </a:solidFill>
                <a:effectLst/>
                <a:latin typeface="Calibri" panose="020F0502020204030204" pitchFamily="34" charset="0"/>
                <a:cs typeface="Calibri" panose="020F0502020204030204" pitchFamily="34" charset="0"/>
              </a:rPr>
              <a:t> </a:t>
            </a:r>
            <a:r>
              <a:rPr lang="en-GB" sz="4400" b="0" i="0" dirty="0" err="1">
                <a:solidFill>
                  <a:srgbClr val="0070C0"/>
                </a:solidFill>
                <a:effectLst/>
                <a:latin typeface="Calibri" panose="020F0502020204030204" pitchFamily="34" charset="0"/>
                <a:cs typeface="Calibri" panose="020F0502020204030204" pitchFamily="34" charset="0"/>
              </a:rPr>
              <a:t>nhw</a:t>
            </a:r>
            <a:r>
              <a:rPr lang="en-GB" sz="4400" b="0" i="0" dirty="0">
                <a:solidFill>
                  <a:srgbClr val="0070C0"/>
                </a:solidFill>
                <a:effectLst/>
                <a:latin typeface="Calibri" panose="020F0502020204030204" pitchFamily="34" charset="0"/>
                <a:cs typeface="Calibri" panose="020F0502020204030204" pitchFamily="34" charset="0"/>
              </a:rPr>
              <a:t>.</a:t>
            </a:r>
            <a:endParaRPr lang="en-GB" sz="4400" dirty="0">
              <a:solidFill>
                <a:srgbClr val="0070C0"/>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8BD953D3-12D2-3367-703A-00BBCDA424EC}"/>
              </a:ext>
            </a:extLst>
          </p:cNvPr>
          <p:cNvSpPr txBox="1"/>
          <p:nvPr/>
        </p:nvSpPr>
        <p:spPr>
          <a:xfrm>
            <a:off x="492370" y="1792319"/>
            <a:ext cx="12192000" cy="7694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GB" sz="4400" b="1" i="0" dirty="0">
                <a:solidFill>
                  <a:srgbClr val="0070C0"/>
                </a:solidFill>
                <a:effectLst/>
                <a:latin typeface="Calibri" panose="020F0502020204030204" pitchFamily="34" charset="0"/>
                <a:cs typeface="Calibri" panose="020F0502020204030204" pitchFamily="34" charset="0"/>
              </a:rPr>
              <a:t>Dim </a:t>
            </a:r>
            <a:r>
              <a:rPr lang="en-GB" sz="4400" b="1" i="0" dirty="0" err="1">
                <a:solidFill>
                  <a:srgbClr val="0070C0"/>
                </a:solidFill>
                <a:effectLst/>
                <a:latin typeface="Calibri" panose="020F0502020204030204" pitchFamily="34" charset="0"/>
                <a:cs typeface="Calibri" panose="020F0502020204030204" pitchFamily="34" charset="0"/>
              </a:rPr>
              <a:t>drws</a:t>
            </a:r>
            <a:r>
              <a:rPr lang="en-GB" sz="4400" b="1" i="0" dirty="0">
                <a:solidFill>
                  <a:srgbClr val="0070C0"/>
                </a:solidFill>
                <a:effectLst/>
                <a:latin typeface="Calibri" panose="020F0502020204030204" pitchFamily="34" charset="0"/>
                <a:cs typeface="Calibri" panose="020F0502020204030204" pitchFamily="34" charset="0"/>
              </a:rPr>
              <a:t> </a:t>
            </a:r>
            <a:r>
              <a:rPr lang="en-GB" sz="4400" b="1" i="0" dirty="0" err="1">
                <a:solidFill>
                  <a:srgbClr val="0070C0"/>
                </a:solidFill>
                <a:effectLst/>
                <a:latin typeface="Calibri" panose="020F0502020204030204" pitchFamily="34" charset="0"/>
                <a:cs typeface="Calibri" panose="020F0502020204030204" pitchFamily="34" charset="0"/>
              </a:rPr>
              <a:t>anghywir</a:t>
            </a:r>
            <a:endParaRPr lang="en-GB" sz="4400" b="1" i="0" dirty="0">
              <a:solidFill>
                <a:srgbClr val="0070C0"/>
              </a:solidFill>
              <a:effectLst/>
              <a:latin typeface="Calibri" panose="020F0502020204030204" pitchFamily="34" charset="0"/>
              <a:cs typeface="Calibri" panose="020F0502020204030204" pitchFamily="34" charset="0"/>
            </a:endParaRPr>
          </a:p>
        </p:txBody>
      </p:sp>
      <p:cxnSp>
        <p:nvCxnSpPr>
          <p:cNvPr id="11" name="Straight Connector 10">
            <a:extLst>
              <a:ext uri="{FF2B5EF4-FFF2-40B4-BE49-F238E27FC236}">
                <a16:creationId xmlns:a16="http://schemas.microsoft.com/office/drawing/2014/main" id="{D3F2B4CE-8CC8-5067-7DC3-A15EE925AD75}"/>
              </a:ext>
            </a:extLst>
          </p:cNvPr>
          <p:cNvCxnSpPr>
            <a:cxnSpLocks/>
          </p:cNvCxnSpPr>
          <p:nvPr/>
        </p:nvCxnSpPr>
        <p:spPr>
          <a:xfrm>
            <a:off x="11567136" y="601628"/>
            <a:ext cx="0" cy="11042976"/>
          </a:xfrm>
          <a:prstGeom prst="line">
            <a:avLst/>
          </a:prstGeom>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125B3361-51E0-7FBC-543D-A4A4F8DAC345}"/>
              </a:ext>
            </a:extLst>
          </p:cNvPr>
          <p:cNvPicPr>
            <a:picLocks noChangeAspect="1"/>
          </p:cNvPicPr>
          <p:nvPr/>
        </p:nvPicPr>
        <p:blipFill rotWithShape="1">
          <a:blip r:embed="rId3"/>
          <a:srcRect l="31530" t="28094" r="60128" b="44150"/>
          <a:stretch/>
        </p:blipFill>
        <p:spPr>
          <a:xfrm rot="895640">
            <a:off x="7296867" y="8461516"/>
            <a:ext cx="3303037" cy="3090918"/>
          </a:xfrm>
          <a:prstGeom prst="rect">
            <a:avLst/>
          </a:prstGeom>
        </p:spPr>
      </p:pic>
    </p:spTree>
    <p:extLst>
      <p:ext uri="{BB962C8B-B14F-4D97-AF65-F5344CB8AC3E}">
        <p14:creationId xmlns:p14="http://schemas.microsoft.com/office/powerpoint/2010/main" val="3914584415"/>
      </p:ext>
    </p:extLst>
  </p:cSld>
  <p:clrMapOvr>
    <a:masterClrMapping/>
  </p:clrMapOvr>
  <p:transition spd="med"/>
</p:sld>
</file>

<file path=ppt/theme/theme1.xml><?xml version="1.0" encoding="utf-8"?>
<a:theme xmlns:a="http://schemas.openxmlformats.org/drawingml/2006/main" name="21_BasicWhite">
  <a:themeElements>
    <a:clrScheme name="21_BasicWhite">
      <a:dk1>
        <a:srgbClr val="1F4B4B"/>
      </a:dk1>
      <a:lt1>
        <a:srgbClr val="4B2C2C"/>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l" defTabSz="2438339" rtl="0" fontAlgn="auto" latinLnBrk="0" hangingPunct="0">
          <a:lnSpc>
            <a:spcPct val="100000"/>
          </a:lnSpc>
          <a:spcBef>
            <a:spcPts val="0"/>
          </a:spcBef>
          <a:spcAft>
            <a:spcPts val="0"/>
          </a:spcAft>
          <a:buClrTx/>
          <a:buSzTx/>
          <a:buFontTx/>
          <a:buNone/>
          <a:tabLst/>
          <a:defRPr kumimoji="0" sz="10000" b="1" i="0" u="none" strike="noStrike" cap="none" spc="0" normalizeH="0" baseline="0">
            <a:ln>
              <a:noFill/>
            </a:ln>
            <a:solidFill>
              <a:srgbClr val="1F4B4B"/>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l" defTabSz="2438339" rtl="0" fontAlgn="auto" latinLnBrk="0" hangingPunct="0">
          <a:lnSpc>
            <a:spcPct val="100000"/>
          </a:lnSpc>
          <a:spcBef>
            <a:spcPts val="0"/>
          </a:spcBef>
          <a:spcAft>
            <a:spcPts val="0"/>
          </a:spcAft>
          <a:buClrTx/>
          <a:buSzTx/>
          <a:buFontTx/>
          <a:buNone/>
          <a:tabLst/>
          <a:defRPr kumimoji="0" sz="10000" b="1" i="0" u="none" strike="noStrike" cap="none" spc="0" normalizeH="0" baseline="0">
            <a:ln>
              <a:noFill/>
            </a:ln>
            <a:solidFill>
              <a:srgbClr val="1F4B4B"/>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2.xml.rels>&#65279;<?xml version="1.0" encoding="utf-8"?><Relationships xmlns="http://schemas.openxmlformats.org/package/2006/relationships"><Relationship Type="http://schemas.openxmlformats.org/officeDocument/2006/relationships/customXmlProps" Target="/customXml/itemProps2.xml" Id="Rd3c4172d526e4b2384ade4b889302c76" /></Relationships>
</file>

<file path=customXml/item2.xml><?xml version="1.0" encoding="utf-8"?>
<metadata xmlns="http://www.objective.com/ecm/document/metadata/FF3C5B18883D4E21973B57C2EEED7FD1" version="1.0.0">
  <systemFields>
    <field name="Objective-Id">
      <value order="0">A63517769</value>
    </field>
    <field name="Objective-Title">
      <value order="0">Playwork Qualification pre recorded webinar</value>
    </field>
    <field name="Objective-Description">
      <value order="0"/>
    </field>
    <field name="Objective-CreationStamp">
      <value order="0">2026-06-25T11:55:38Z</value>
    </field>
    <field name="Objective-IsApproved">
      <value order="0">false</value>
    </field>
    <field name="Objective-IsPublished">
      <value order="0">true</value>
    </field>
    <field name="Objective-DatePublished">
      <value order="0">2026-06-25T11:57:22Z</value>
    </field>
    <field name="Objective-ModificationStamp">
      <value order="0">2026-06-25T11:57:22Z</value>
    </field>
    <field name="Objective-Owner">
      <value order="0">Boswell, Millie (HCP - Future &amp; Integration Division)</value>
    </field>
    <field name="Objective-Path">
      <value order="0">Objective Global Folder:#Business File Plan:WG Organisational Groups:Health, Care and Prevention Group (HCPG):Director of Social Services / Chief Social Care Officer:Health, Care and Prevention Group (HCPG) - SSID Futures &amp; Integration:1 - Save:Partnership and Integration Branch:18. NYTH / NEST:Partnership and Integration - NEST Files - 2022-2026:Play and Youth</value>
    </field>
    <field name="Objective-Parent">
      <value order="0">Play and Youth</value>
    </field>
    <field name="Objective-State">
      <value order="0">Published</value>
    </field>
    <field name="Objective-VersionId">
      <value order="0">vA113996556</value>
    </field>
    <field name="Objective-Version">
      <value order="0">1.0</value>
    </field>
    <field name="Objective-VersionNumber">
      <value order="0">2</value>
    </field>
    <field name="Objective-VersionComment">
      <value order="0">Version 2</value>
    </field>
    <field name="Objective-FileNumber">
      <value order="0">qA1595834</value>
    </field>
    <field name="Objective-Classification">
      <value order="0">Official</value>
    </field>
    <field name="Objective-Caveats">
      <value order="0"/>
    </field>
  </systemFields>
  <catalogues>
    <catalogue name="Document Type Catalogue" type="type" ori="id:cA14">
      <field name="Objective-Date Acquired">
        <value order="0"/>
      </field>
      <field name="Objective-Official Translation">
        <value order="0"/>
      </field>
      <field name="Objective-Connect Creator">
        <value order="0"/>
      </field>
    </catalogue>
  </catalogues>
</metadata>
</file>

<file path=customXml/itemProps2.xml><?xml version="1.0" encoding="utf-8"?>
<ds:datastoreItem xmlns:ds="http://schemas.openxmlformats.org/officeDocument/2006/customXml" ds:itemID="{5745109E-2DDF-40CB-AC2B-FF9B10C90820}">
  <ds:schemaRefs>
    <ds:schemaRef ds:uri="http://www.objective.com/ecm/document/metadata/FF3C5B18883D4E21973B57C2EEED7FD1"/>
  </ds:schemaRefs>
</ds:datastoreItem>
</file>

<file path=docProps/app.xml><?xml version="1.0" encoding="utf-8"?>
<Properties xmlns="http://schemas.openxmlformats.org/officeDocument/2006/extended-properties" xmlns:vt="http://schemas.openxmlformats.org/officeDocument/2006/docPropsVTypes">
  <TotalTime>449</TotalTime>
  <Words>1408</Words>
  <Application>Microsoft Office PowerPoint</Application>
  <PresentationFormat>Custom</PresentationFormat>
  <Paragraphs>134</Paragraphs>
  <Slides>12</Slides>
  <Notes>9</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-apple-system</vt:lpstr>
      <vt:lpstr>Arial</vt:lpstr>
      <vt:lpstr>Calibri</vt:lpstr>
      <vt:lpstr>Helvetica Neue</vt:lpstr>
      <vt:lpstr>Helvetica Neue Medium</vt:lpstr>
      <vt:lpstr>Times New Roman</vt:lpstr>
      <vt:lpstr>Trebuchet MS</vt:lpstr>
      <vt:lpstr>21_BasicWhite</vt:lpstr>
      <vt:lpstr>NYTH/NEST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Boswell, Millie (HSS - Social Services &amp; Integration)</dc:creator>
  <cp:lastModifiedBy>Boswell, Millie (HCP - Future &amp; Integration Division)</cp:lastModifiedBy>
  <cp:revision>22</cp:revision>
  <dcterms:modified xsi:type="dcterms:W3CDTF">2026-06-25T11:57:09Z</dcterms:modified>
</cp:coreProperties>
</file>

<file path=docProps/custom.xml><?xml version="1.0" encoding="utf-8"?>
<op:Properties xmlns:vt="http://schemas.openxmlformats.org/officeDocument/2006/docPropsVTypes" xmlns:op="http://schemas.openxmlformats.org/officeDocument/2006/custom-properties">
  <op:property fmtid="{D5CDD505-2E9C-101B-9397-08002B2CF9AE}" pid="2" name="Checked by">
    <vt:lpwstr>32123</vt:lpwstr>
  </op:property>
  <op:property fmtid="{D5CDD505-2E9C-101B-9397-08002B2CF9AE}" pid="3" name="Objective-Comment">
    <vt:lpwstr/>
  </op:property>
  <op:property fmtid="{D5CDD505-2E9C-101B-9397-08002B2CF9AE}" pid="4" name="Customer-Id">
    <vt:lpwstr>FF3C5B18883D4E21973B57C2EEED7FD1</vt:lpwstr>
  </op:property>
  <op:property fmtid="{D5CDD505-2E9C-101B-9397-08002B2CF9AE}" pid="5" name="Objective-Id">
    <vt:lpwstr>A63517769</vt:lpwstr>
  </op:property>
  <op:property fmtid="{D5CDD505-2E9C-101B-9397-08002B2CF9AE}" pid="6" name="Objective-Title">
    <vt:lpwstr>Playwork Qualification pre recorded webinar</vt:lpwstr>
  </op:property>
  <op:property fmtid="{D5CDD505-2E9C-101B-9397-08002B2CF9AE}" pid="7" name="Objective-Description">
    <vt:lpwstr/>
  </op:property>
  <op:property fmtid="{D5CDD505-2E9C-101B-9397-08002B2CF9AE}" pid="8" name="Objective-CreationStamp">
    <vt:filetime>2026-06-25T11:55:38Z</vt:filetime>
  </op:property>
  <op:property fmtid="{D5CDD505-2E9C-101B-9397-08002B2CF9AE}" pid="9" name="Objective-IsApproved">
    <vt:bool>false</vt:bool>
  </op:property>
  <op:property fmtid="{D5CDD505-2E9C-101B-9397-08002B2CF9AE}" pid="10" name="Objective-IsPublished">
    <vt:bool>true</vt:bool>
  </op:property>
  <op:property fmtid="{D5CDD505-2E9C-101B-9397-08002B2CF9AE}" pid="11" name="Objective-DatePublished">
    <vt:filetime>2026-06-25T11:57:22Z</vt:filetime>
  </op:property>
  <op:property fmtid="{D5CDD505-2E9C-101B-9397-08002B2CF9AE}" pid="12" name="Objective-ModificationStamp">
    <vt:filetime>2026-06-25T11:57:22Z</vt:filetime>
  </op:property>
  <op:property fmtid="{D5CDD505-2E9C-101B-9397-08002B2CF9AE}" pid="13" name="Objective-Owner">
    <vt:lpwstr>Boswell, Millie (HCP - Future &amp; Integration Division)</vt:lpwstr>
  </op:property>
  <op:property fmtid="{D5CDD505-2E9C-101B-9397-08002B2CF9AE}" pid="14" name="Objective-Path">
    <vt:lpwstr>Objective Global Folder:#Business File Plan:WG Organisational Groups:Health, Care and Prevention Group (HCPG):Director of Social Services / Chief Social Care Officer:Health, Care and Prevention Group (HCPG) - SSID Futures &amp; Integration:1 - Save:Partnership and Integration Branch:18. NYTH / NEST:Partnership and Integration - NEST Files - 2022-2026:Play and Youth:</vt:lpwstr>
  </op:property>
  <op:property fmtid="{D5CDD505-2E9C-101B-9397-08002B2CF9AE}" pid="15" name="Objective-Parent">
    <vt:lpwstr>Play and Youth</vt:lpwstr>
  </op:property>
  <op:property fmtid="{D5CDD505-2E9C-101B-9397-08002B2CF9AE}" pid="16" name="Objective-State">
    <vt:lpwstr>Published</vt:lpwstr>
  </op:property>
  <op:property fmtid="{D5CDD505-2E9C-101B-9397-08002B2CF9AE}" pid="17" name="Objective-VersionId">
    <vt:lpwstr>vA113996556</vt:lpwstr>
  </op:property>
  <op:property fmtid="{D5CDD505-2E9C-101B-9397-08002B2CF9AE}" pid="18" name="Objective-Version">
    <vt:lpwstr>1.0</vt:lpwstr>
  </op:property>
  <op:property fmtid="{D5CDD505-2E9C-101B-9397-08002B2CF9AE}" pid="19" name="Objective-VersionNumber">
    <vt:r8>2</vt:r8>
  </op:property>
  <op:property fmtid="{D5CDD505-2E9C-101B-9397-08002B2CF9AE}" pid="20" name="Objective-VersionComment">
    <vt:lpwstr>Version 2</vt:lpwstr>
  </op:property>
  <op:property fmtid="{D5CDD505-2E9C-101B-9397-08002B2CF9AE}" pid="21" name="Objective-FileNumber">
    <vt:lpwstr/>
  </op:property>
  <op:property fmtid="{D5CDD505-2E9C-101B-9397-08002B2CF9AE}" pid="22" name="Objective-Classification">
    <vt:lpwstr>[Inherited - Official]</vt:lpwstr>
  </op:property>
  <op:property fmtid="{D5CDD505-2E9C-101B-9397-08002B2CF9AE}" pid="23" name="Objective-Caveats">
    <vt:lpwstr/>
  </op:property>
  <op:property fmtid="{D5CDD505-2E9C-101B-9397-08002B2CF9AE}" pid="24" name="Objective-Date Acquired">
    <vt:lpwstr/>
  </op:property>
  <op:property fmtid="{D5CDD505-2E9C-101B-9397-08002B2CF9AE}" pid="25" name="Objective-Official Translation">
    <vt:lpwstr/>
  </op:property>
  <op:property fmtid="{D5CDD505-2E9C-101B-9397-08002B2CF9AE}" pid="26" name="Objective-Connect Creator">
    <vt:lpwstr/>
  </op:property>
</op:Properties>
</file>